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9"/>
  </p:notesMasterIdLst>
  <p:sldIdLst>
    <p:sldId id="256" r:id="rId2"/>
    <p:sldId id="267" r:id="rId3"/>
    <p:sldId id="285" r:id="rId4"/>
    <p:sldId id="284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</p:sldIdLst>
  <p:sldSz cx="12192000" cy="6858000"/>
  <p:notesSz cx="6808788" cy="99409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ierre DRAPIER" initials="PD" lastIdx="0" clrIdx="0">
    <p:extLst>
      <p:ext uri="{19B8F6BF-5375-455C-9EA6-DF929625EA0E}">
        <p15:presenceInfo xmlns:p15="http://schemas.microsoft.com/office/powerpoint/2012/main" userId="S-1-5-21-1191732254-1175475849-1539857752-841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C616"/>
    <a:srgbClr val="FFE2B7"/>
    <a:srgbClr val="F11BAA"/>
    <a:srgbClr val="94AC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94654" autoAdjust="0"/>
  </p:normalViewPr>
  <p:slideViewPr>
    <p:cSldViewPr snapToGrid="0">
      <p:cViewPr varScale="1">
        <p:scale>
          <a:sx n="106" d="100"/>
          <a:sy n="106" d="100"/>
        </p:scale>
        <p:origin x="732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786"/>
    </p:cViewPr>
  </p:sorterViewPr>
  <p:notesViewPr>
    <p:cSldViewPr snapToGrid="0" showGuides="1">
      <p:cViewPr varScale="1">
        <p:scale>
          <a:sx n="84" d="100"/>
          <a:sy n="84" d="100"/>
        </p:scale>
        <p:origin x="3900" y="90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8464AF-610F-4DA1-8629-5291CD50D37E}" type="datetimeFigureOut">
              <a:rPr lang="fr-FR" smtClean="0"/>
              <a:t>18/03/2023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6E1792-96BA-4385-A5CB-FC3A6D0E86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9004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6E1792-96BA-4385-A5CB-FC3A6D0E8684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85750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6E1792-96BA-4385-A5CB-FC3A6D0E8684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9342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F4A36-1423-401E-A8FB-7752D6086C8E}" type="datetime1">
              <a:rPr lang="fr-FR" smtClean="0"/>
              <a:t>18/03/2023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643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4068F-BE01-4B0F-9B2D-1C3930CB9769}" type="datetime1">
              <a:rPr lang="fr-FR" smtClean="0"/>
              <a:t>18/03/2023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4642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E7B1E-362B-44FC-8190-4C4B9C243ED5}" type="datetime1">
              <a:rPr lang="fr-FR" smtClean="0"/>
              <a:t>18/03/2023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8686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762268"/>
          </a:xfrm>
        </p:spPr>
        <p:txBody>
          <a:bodyPr/>
          <a:lstStyle>
            <a:lvl1pPr marL="0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201271"/>
            <a:ext cx="10058400" cy="5065058"/>
          </a:xfrm>
        </p:spPr>
        <p:txBody>
          <a:bodyPr/>
          <a:lstStyle/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694A6-B23A-4AB7-95AF-AA33E8E8BBC4}" type="datetime1">
              <a:rPr lang="fr-FR" smtClean="0"/>
              <a:t>18/03/2023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CLUB Ecole MOLITOR – Préparation Niveau 3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3608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292EC-80B9-4CEA-A992-9FB68D07F402}" type="datetime1">
              <a:rPr lang="fr-FR" smtClean="0"/>
              <a:t>18/03/2023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881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717444"/>
          </a:xfr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138518"/>
            <a:ext cx="4937760" cy="473057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138519"/>
            <a:ext cx="4937760" cy="473057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A5445-E606-4A7B-AE0A-741FAF247337}" type="datetime1">
              <a:rPr lang="fr-FR" smtClean="0"/>
              <a:t>18/03/2023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9994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35373"/>
          </a:xfr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37256-14C1-4442-BBC9-C8FDF9BAA23D}" type="datetime1">
              <a:rPr lang="fr-FR" smtClean="0"/>
              <a:t>18/03/2023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2623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F9E6B-077D-41AF-B2BE-3AEE178EBADD}" type="datetime1">
              <a:rPr lang="fr-FR" smtClean="0"/>
              <a:t>18/03/2023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764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B85C2-68F2-42E8-9D3A-08713A734AEF}" type="datetime1">
              <a:rPr lang="fr-FR" smtClean="0"/>
              <a:t>18/03/2023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CLUB Ecole MOLITOR – Préparation Niveau 3</a:t>
            </a: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8281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4E27CB0-7863-4799-B902-F2C91B16426E}" type="datetime1">
              <a:rPr lang="fr-FR" smtClean="0"/>
              <a:t>18/03/2023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CLUB Ecole MOLITOR – Préparation Niveau 3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C156BBE-7518-4323-BC78-4A446476B6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5369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4D52-9D5A-43D8-8B65-5F74F76DD682}" type="datetime1">
              <a:rPr lang="fr-FR" smtClean="0"/>
              <a:t>18/03/2023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0452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0847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135903"/>
            <a:ext cx="10058400" cy="47331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A7CC195-6A29-476E-AC4D-178B5B53A9B0}" type="datetime1">
              <a:rPr lang="fr-FR" smtClean="0"/>
              <a:t>18/03/2023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CLUB Ecole MOLITOR – Préparation Niveau 3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C156BBE-7518-4323-BC78-4A446476B6FB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88720" y="1065492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1841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80468" y="2260879"/>
            <a:ext cx="10058400" cy="1833121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fr-FR" sz="5400" dirty="0" smtClean="0">
                <a:solidFill>
                  <a:schemeClr val="bg1"/>
                </a:solidFill>
              </a:rPr>
              <a:t>Club Ecole Molitor</a:t>
            </a:r>
            <a:r>
              <a:rPr lang="fr-FR" sz="4000" dirty="0" smtClean="0">
                <a:solidFill>
                  <a:schemeClr val="bg1"/>
                </a:solidFill>
              </a:rPr>
              <a:t/>
            </a:r>
            <a:br>
              <a:rPr lang="fr-FR" sz="4000" dirty="0" smtClean="0">
                <a:solidFill>
                  <a:schemeClr val="bg1"/>
                </a:solidFill>
              </a:rPr>
            </a:br>
            <a:r>
              <a:rPr lang="fr-FR" sz="4000" dirty="0" smtClean="0">
                <a:solidFill>
                  <a:schemeClr val="bg1"/>
                </a:solidFill>
              </a:rPr>
              <a:t>Préparation Niveau 3</a:t>
            </a:r>
            <a:br>
              <a:rPr lang="fr-FR" sz="4000" dirty="0" smtClean="0">
                <a:solidFill>
                  <a:schemeClr val="bg1"/>
                </a:solidFill>
              </a:rPr>
            </a:br>
            <a:r>
              <a:rPr lang="fr-FR" sz="2800" dirty="0" smtClean="0">
                <a:solidFill>
                  <a:schemeClr val="bg1"/>
                </a:solidFill>
              </a:rPr>
              <a:t>Consommation d’air et autonomie </a:t>
            </a:r>
            <a:endParaRPr lang="fr-FR" sz="7200" dirty="0">
              <a:solidFill>
                <a:schemeClr val="bg1"/>
              </a:solidFill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54289E3-7FFA-4883-B3D8-CD2F391C88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3522" y="0"/>
            <a:ext cx="2059785" cy="2068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30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1" y="286604"/>
            <a:ext cx="10527272" cy="762268"/>
          </a:xfrm>
        </p:spPr>
        <p:txBody>
          <a:bodyPr>
            <a:normAutofit/>
          </a:bodyPr>
          <a:lstStyle/>
          <a:p>
            <a:r>
              <a:rPr lang="fr-FR" sz="3600" dirty="0" smtClean="0"/>
              <a:t>Cas pratique des plongées au niveau 3 </a:t>
            </a:r>
            <a:endParaRPr lang="fr-FR" sz="36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694A6-B23A-4AB7-95AF-AA33E8E8BBC4}" type="datetime1">
              <a:rPr lang="fr-FR" smtClean="0"/>
              <a:t>18/03/2023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10</a:t>
            </a:fld>
            <a:endParaRPr lang="fr-FR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498060" y="1233557"/>
            <a:ext cx="8842441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Plongée </a:t>
            </a: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normale </a:t>
            </a: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en autonomie au niveau 3 </a:t>
            </a: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à </a:t>
            </a: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6</a:t>
            </a: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0m </a:t>
            </a: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avec un bloc de 15L à </a:t>
            </a: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200b</a:t>
            </a:r>
            <a:endParaRPr lang="fr-FR" altLang="fr-FR" sz="1800" b="1" dirty="0">
              <a:solidFill>
                <a:srgbClr val="333399"/>
              </a:solidFill>
              <a:ea typeface="MS PGothic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r-FR" altLang="fr-FR" sz="1800" b="1" dirty="0">
              <a:solidFill>
                <a:srgbClr val="333399"/>
              </a:solidFill>
              <a:ea typeface="MS PGothic" panose="020B0600070205080204" pitchFamily="34" charset="-128"/>
            </a:endParaRPr>
          </a:p>
          <a:p>
            <a:pPr marL="719138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r-FR" altLang="fr-FR" sz="1800" b="1" dirty="0" smtClean="0">
              <a:solidFill>
                <a:srgbClr val="333399"/>
              </a:solidFill>
              <a:ea typeface="MS PGothic" panose="020B0600070205080204" pitchFamily="34" charset="-128"/>
            </a:endParaRPr>
          </a:p>
          <a:p>
            <a:pPr marL="719138" eaLnBrk="1" hangingPunct="1">
              <a:lnSpc>
                <a:spcPct val="80000"/>
              </a:lnSpc>
              <a:spcBef>
                <a:spcPct val="0"/>
              </a:spcBef>
              <a:buFontTx/>
              <a:buNone/>
              <a:tabLst>
                <a:tab pos="5738813" algn="l"/>
              </a:tabLst>
            </a:pP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Début </a:t>
            </a: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de </a:t>
            </a: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la plongée	Fin </a:t>
            </a: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de la plongée</a:t>
            </a:r>
          </a:p>
        </p:txBody>
      </p:sp>
      <p:cxnSp>
        <p:nvCxnSpPr>
          <p:cNvPr id="53" name="Connecteur droit 52">
            <a:extLst>
              <a:ext uri="{FF2B5EF4-FFF2-40B4-BE49-F238E27FC236}">
                <a16:creationId xmlns:a16="http://schemas.microsoft.com/office/drawing/2014/main" id="{538A7031-73A0-4832-AC6D-A14B6CB6E072}"/>
              </a:ext>
            </a:extLst>
          </p:cNvPr>
          <p:cNvCxnSpPr/>
          <p:nvPr/>
        </p:nvCxnSpPr>
        <p:spPr>
          <a:xfrm>
            <a:off x="2987024" y="2505890"/>
            <a:ext cx="142875" cy="1081088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4" name="Connecteur droit 53">
            <a:extLst>
              <a:ext uri="{FF2B5EF4-FFF2-40B4-BE49-F238E27FC236}">
                <a16:creationId xmlns:a16="http://schemas.microsoft.com/office/drawing/2014/main" id="{0EBCABAF-0453-4E28-8583-09777B77CEFD}"/>
              </a:ext>
            </a:extLst>
          </p:cNvPr>
          <p:cNvCxnSpPr/>
          <p:nvPr/>
        </p:nvCxnSpPr>
        <p:spPr>
          <a:xfrm>
            <a:off x="3129898" y="3586978"/>
            <a:ext cx="144462" cy="107950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5" name="Connecteur droit 54">
            <a:extLst>
              <a:ext uri="{FF2B5EF4-FFF2-40B4-BE49-F238E27FC236}">
                <a16:creationId xmlns:a16="http://schemas.microsoft.com/office/drawing/2014/main" id="{88D63FBE-21D1-4C6A-9A1B-617E0EBA313D}"/>
              </a:ext>
            </a:extLst>
          </p:cNvPr>
          <p:cNvCxnSpPr/>
          <p:nvPr/>
        </p:nvCxnSpPr>
        <p:spPr>
          <a:xfrm>
            <a:off x="2337735" y="2505890"/>
            <a:ext cx="649288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6" name="Connecteur droit 55">
            <a:extLst>
              <a:ext uri="{FF2B5EF4-FFF2-40B4-BE49-F238E27FC236}">
                <a16:creationId xmlns:a16="http://schemas.microsoft.com/office/drawing/2014/main" id="{FA65D67F-90ED-4CD3-8986-3B6D34BDEBB3}"/>
              </a:ext>
            </a:extLst>
          </p:cNvPr>
          <p:cNvCxnSpPr/>
          <p:nvPr/>
        </p:nvCxnSpPr>
        <p:spPr>
          <a:xfrm>
            <a:off x="2987024" y="2505890"/>
            <a:ext cx="142875" cy="1081088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7" name="Connecteur droit 56">
            <a:extLst>
              <a:ext uri="{FF2B5EF4-FFF2-40B4-BE49-F238E27FC236}">
                <a16:creationId xmlns:a16="http://schemas.microsoft.com/office/drawing/2014/main" id="{7298AE12-08B2-44AF-832F-242E3AE80E5B}"/>
              </a:ext>
            </a:extLst>
          </p:cNvPr>
          <p:cNvCxnSpPr/>
          <p:nvPr/>
        </p:nvCxnSpPr>
        <p:spPr>
          <a:xfrm>
            <a:off x="3274361" y="4666478"/>
            <a:ext cx="1871663" cy="0"/>
          </a:xfrm>
          <a:prstGeom prst="line">
            <a:avLst/>
          </a:prstGeom>
          <a:ln>
            <a:solidFill>
              <a:srgbClr val="FFE2B7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8" name="Connecteur droit 57">
            <a:extLst>
              <a:ext uri="{FF2B5EF4-FFF2-40B4-BE49-F238E27FC236}">
                <a16:creationId xmlns:a16="http://schemas.microsoft.com/office/drawing/2014/main" id="{73E7CCFF-E3AD-4866-954D-EBCCFCDC3E08}"/>
              </a:ext>
            </a:extLst>
          </p:cNvPr>
          <p:cNvCxnSpPr/>
          <p:nvPr/>
        </p:nvCxnSpPr>
        <p:spPr>
          <a:xfrm flipV="1">
            <a:off x="6874810" y="2505890"/>
            <a:ext cx="503238" cy="1081088"/>
          </a:xfrm>
          <a:prstGeom prst="line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59" name="Connecteur droit 58">
            <a:extLst>
              <a:ext uri="{FF2B5EF4-FFF2-40B4-BE49-F238E27FC236}">
                <a16:creationId xmlns:a16="http://schemas.microsoft.com/office/drawing/2014/main" id="{A5222DB5-2DC7-49F6-9B7A-9516BA973D99}"/>
              </a:ext>
            </a:extLst>
          </p:cNvPr>
          <p:cNvCxnSpPr/>
          <p:nvPr/>
        </p:nvCxnSpPr>
        <p:spPr>
          <a:xfrm>
            <a:off x="7378049" y="2505890"/>
            <a:ext cx="649287" cy="0"/>
          </a:xfrm>
          <a:prstGeom prst="line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60" name="ZoneTexte 16">
            <a:extLst>
              <a:ext uri="{FF2B5EF4-FFF2-40B4-BE49-F238E27FC236}">
                <a16:creationId xmlns:a16="http://schemas.microsoft.com/office/drawing/2014/main" id="{725EAE03-9761-4931-B223-D4630CA60C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7736" y="3432990"/>
            <a:ext cx="633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fr-FR" altLang="en-US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20m</a:t>
            </a:r>
            <a:endParaRPr lang="en-US" altLang="en-US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id="{B6D2BC59-9508-42CC-85F8-CBED2A077658}"/>
              </a:ext>
            </a:extLst>
          </p:cNvPr>
          <p:cNvSpPr txBox="1"/>
          <p:nvPr/>
        </p:nvSpPr>
        <p:spPr>
          <a:xfrm>
            <a:off x="4726924" y="3226615"/>
            <a:ext cx="4921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40’</a:t>
            </a:r>
            <a:endParaRPr lang="en-US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62" name="Imag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7199" y="2286815"/>
            <a:ext cx="841375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3" name="Connecteur droit 62">
            <a:extLst>
              <a:ext uri="{FF2B5EF4-FFF2-40B4-BE49-F238E27FC236}">
                <a16:creationId xmlns:a16="http://schemas.microsoft.com/office/drawing/2014/main" id="{60C513F9-DC52-4EC6-8529-5DAD54798DB6}"/>
              </a:ext>
            </a:extLst>
          </p:cNvPr>
          <p:cNvCxnSpPr/>
          <p:nvPr/>
        </p:nvCxnSpPr>
        <p:spPr>
          <a:xfrm>
            <a:off x="3129898" y="3586978"/>
            <a:ext cx="144462" cy="107950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4" name="Connecteur droit 63">
            <a:extLst>
              <a:ext uri="{FF2B5EF4-FFF2-40B4-BE49-F238E27FC236}">
                <a16:creationId xmlns:a16="http://schemas.microsoft.com/office/drawing/2014/main" id="{574FFC3C-38F1-4494-91C5-C4B796D76BE8}"/>
              </a:ext>
            </a:extLst>
          </p:cNvPr>
          <p:cNvCxnSpPr/>
          <p:nvPr/>
        </p:nvCxnSpPr>
        <p:spPr>
          <a:xfrm>
            <a:off x="3141011" y="3596503"/>
            <a:ext cx="3744913" cy="0"/>
          </a:xfrm>
          <a:prstGeom prst="line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65" name="ZoneTexte 24"/>
          <p:cNvSpPr txBox="1">
            <a:spLocks noChangeArrowheads="1"/>
          </p:cNvSpPr>
          <p:nvPr/>
        </p:nvSpPr>
        <p:spPr bwMode="auto">
          <a:xfrm>
            <a:off x="3998261" y="4298178"/>
            <a:ext cx="492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rgbClr val="FFE2B7"/>
                </a:solidFill>
              </a:rPr>
              <a:t>20’</a:t>
            </a:r>
            <a:endParaRPr lang="en-US" altLang="en-US" sz="1800" dirty="0">
              <a:solidFill>
                <a:srgbClr val="FFE2B7"/>
              </a:solidFill>
            </a:endParaRPr>
          </a:p>
        </p:txBody>
      </p:sp>
      <p:sp>
        <p:nvSpPr>
          <p:cNvPr id="66" name="ZoneTexte 27"/>
          <p:cNvSpPr txBox="1">
            <a:spLocks noChangeArrowheads="1"/>
          </p:cNvSpPr>
          <p:nvPr/>
        </p:nvSpPr>
        <p:spPr bwMode="auto">
          <a:xfrm>
            <a:off x="2425048" y="4472804"/>
            <a:ext cx="6334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rgbClr val="FFE2B7"/>
                </a:solidFill>
              </a:rPr>
              <a:t>40m</a:t>
            </a:r>
            <a:endParaRPr lang="en-US" altLang="en-US" sz="1800" dirty="0">
              <a:solidFill>
                <a:srgbClr val="FFE2B7"/>
              </a:solidFill>
            </a:endParaRPr>
          </a:p>
        </p:txBody>
      </p:sp>
      <p:cxnSp>
        <p:nvCxnSpPr>
          <p:cNvPr id="67" name="Connecteur droit 66">
            <a:extLst>
              <a:ext uri="{FF2B5EF4-FFF2-40B4-BE49-F238E27FC236}">
                <a16:creationId xmlns:a16="http://schemas.microsoft.com/office/drawing/2014/main" id="{BC918685-84F4-4CEB-B4A6-A45999A09CCD}"/>
              </a:ext>
            </a:extLst>
          </p:cNvPr>
          <p:cNvCxnSpPr/>
          <p:nvPr/>
        </p:nvCxnSpPr>
        <p:spPr>
          <a:xfrm flipV="1">
            <a:off x="5146024" y="3155178"/>
            <a:ext cx="720725" cy="1511300"/>
          </a:xfrm>
          <a:prstGeom prst="line">
            <a:avLst/>
          </a:prstGeom>
          <a:ln>
            <a:solidFill>
              <a:srgbClr val="FFE2B7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8" name="Connecteur droit 67">
            <a:extLst>
              <a:ext uri="{FF2B5EF4-FFF2-40B4-BE49-F238E27FC236}">
                <a16:creationId xmlns:a16="http://schemas.microsoft.com/office/drawing/2014/main" id="{28818B0E-8D2C-4469-9751-7B890041D13B}"/>
              </a:ext>
            </a:extLst>
          </p:cNvPr>
          <p:cNvCxnSpPr/>
          <p:nvPr/>
        </p:nvCxnSpPr>
        <p:spPr>
          <a:xfrm>
            <a:off x="5866749" y="3153590"/>
            <a:ext cx="287337" cy="1588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9" name="Connecteur droit 68">
            <a:extLst>
              <a:ext uri="{FF2B5EF4-FFF2-40B4-BE49-F238E27FC236}">
                <a16:creationId xmlns:a16="http://schemas.microsoft.com/office/drawing/2014/main" id="{934CE512-5B7D-4888-AF9A-4B41699CD95B}"/>
              </a:ext>
            </a:extLst>
          </p:cNvPr>
          <p:cNvCxnSpPr/>
          <p:nvPr/>
        </p:nvCxnSpPr>
        <p:spPr>
          <a:xfrm flipV="1">
            <a:off x="6154086" y="2820215"/>
            <a:ext cx="398463" cy="33655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0" name="Connecteur droit 69">
            <a:extLst>
              <a:ext uri="{FF2B5EF4-FFF2-40B4-BE49-F238E27FC236}">
                <a16:creationId xmlns:a16="http://schemas.microsoft.com/office/drawing/2014/main" id="{F27639D6-A142-4517-9E57-92943898B9AF}"/>
              </a:ext>
            </a:extLst>
          </p:cNvPr>
          <p:cNvCxnSpPr/>
          <p:nvPr/>
        </p:nvCxnSpPr>
        <p:spPr>
          <a:xfrm flipV="1">
            <a:off x="6552549" y="2820215"/>
            <a:ext cx="1042987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1" name="Connecteur droit 70">
            <a:extLst>
              <a:ext uri="{FF2B5EF4-FFF2-40B4-BE49-F238E27FC236}">
                <a16:creationId xmlns:a16="http://schemas.microsoft.com/office/drawing/2014/main" id="{B3CDCC1B-0BE1-47FB-AA83-56A6EA35F377}"/>
              </a:ext>
            </a:extLst>
          </p:cNvPr>
          <p:cNvCxnSpPr/>
          <p:nvPr/>
        </p:nvCxnSpPr>
        <p:spPr>
          <a:xfrm flipV="1">
            <a:off x="7581248" y="2505891"/>
            <a:ext cx="336550" cy="314325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2" name="Connecteur droit 71">
            <a:extLst>
              <a:ext uri="{FF2B5EF4-FFF2-40B4-BE49-F238E27FC236}">
                <a16:creationId xmlns:a16="http://schemas.microsoft.com/office/drawing/2014/main" id="{02169105-8A24-455A-B2EC-E5E42309DB71}"/>
              </a:ext>
            </a:extLst>
          </p:cNvPr>
          <p:cNvCxnSpPr/>
          <p:nvPr/>
        </p:nvCxnSpPr>
        <p:spPr>
          <a:xfrm>
            <a:off x="7917799" y="2505890"/>
            <a:ext cx="649287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73" name="ZoneTexte 39"/>
          <p:cNvSpPr txBox="1">
            <a:spLocks noChangeArrowheads="1"/>
          </p:cNvSpPr>
          <p:nvPr/>
        </p:nvSpPr>
        <p:spPr bwMode="auto">
          <a:xfrm>
            <a:off x="5935010" y="2758303"/>
            <a:ext cx="3635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rgbClr val="FFE2B7"/>
                </a:solidFill>
              </a:rPr>
              <a:t>1’</a:t>
            </a:r>
            <a:endParaRPr lang="en-US" altLang="en-US" sz="1800" dirty="0">
              <a:solidFill>
                <a:srgbClr val="FFE2B7"/>
              </a:solidFill>
            </a:endParaRPr>
          </a:p>
        </p:txBody>
      </p:sp>
      <p:sp>
        <p:nvSpPr>
          <p:cNvPr id="74" name="ZoneTexte 40"/>
          <p:cNvSpPr txBox="1">
            <a:spLocks noChangeArrowheads="1"/>
          </p:cNvSpPr>
          <p:nvPr/>
        </p:nvSpPr>
        <p:spPr bwMode="auto">
          <a:xfrm>
            <a:off x="7014510" y="2478904"/>
            <a:ext cx="363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rgbClr val="FFE2B7"/>
                </a:solidFill>
              </a:rPr>
              <a:t>9’</a:t>
            </a:r>
            <a:endParaRPr lang="en-US" altLang="en-US" sz="1800" dirty="0">
              <a:solidFill>
                <a:srgbClr val="FFE2B7"/>
              </a:solidFill>
            </a:endParaRPr>
          </a:p>
        </p:txBody>
      </p:sp>
      <p:sp>
        <p:nvSpPr>
          <p:cNvPr id="75" name="ZoneTexte 41"/>
          <p:cNvSpPr txBox="1">
            <a:spLocks noChangeArrowheads="1"/>
          </p:cNvSpPr>
          <p:nvPr/>
        </p:nvSpPr>
        <p:spPr bwMode="auto">
          <a:xfrm>
            <a:off x="5074586" y="2848790"/>
            <a:ext cx="5048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chemeClr val="accent1"/>
                </a:solidFill>
              </a:rPr>
              <a:t>6m</a:t>
            </a:r>
            <a:endParaRPr lang="en-US" altLang="en-US" sz="1800" dirty="0">
              <a:solidFill>
                <a:schemeClr val="accent1"/>
              </a:solidFill>
            </a:endParaRPr>
          </a:p>
        </p:txBody>
      </p:sp>
      <p:sp>
        <p:nvSpPr>
          <p:cNvPr id="76" name="ZoneTexte 42"/>
          <p:cNvSpPr txBox="1">
            <a:spLocks noChangeArrowheads="1"/>
          </p:cNvSpPr>
          <p:nvPr/>
        </p:nvSpPr>
        <p:spPr bwMode="auto">
          <a:xfrm>
            <a:off x="6011211" y="2505890"/>
            <a:ext cx="506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chemeClr val="accent1"/>
                </a:solidFill>
              </a:rPr>
              <a:t>3m</a:t>
            </a:r>
            <a:endParaRPr lang="en-US" altLang="en-US" sz="1800" dirty="0">
              <a:solidFill>
                <a:schemeClr val="accent1"/>
              </a:solidFill>
            </a:endParaRPr>
          </a:p>
        </p:txBody>
      </p:sp>
      <p:sp>
        <p:nvSpPr>
          <p:cNvPr id="77" name="ZoneTexte 44"/>
          <p:cNvSpPr txBox="1">
            <a:spLocks noChangeArrowheads="1"/>
          </p:cNvSpPr>
          <p:nvPr/>
        </p:nvSpPr>
        <p:spPr bwMode="auto">
          <a:xfrm>
            <a:off x="6552549" y="5193528"/>
            <a:ext cx="492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rgbClr val="FFE2B7"/>
                </a:solidFill>
              </a:rPr>
              <a:t>14’</a:t>
            </a:r>
            <a:endParaRPr lang="en-US" altLang="en-US" sz="1800" dirty="0">
              <a:solidFill>
                <a:srgbClr val="FFE2B7"/>
              </a:solidFill>
            </a:endParaRPr>
          </a:p>
        </p:txBody>
      </p:sp>
      <p:cxnSp>
        <p:nvCxnSpPr>
          <p:cNvPr id="78" name="Connecteur droit 77">
            <a:extLst>
              <a:ext uri="{FF2B5EF4-FFF2-40B4-BE49-F238E27FC236}">
                <a16:creationId xmlns:a16="http://schemas.microsoft.com/office/drawing/2014/main" id="{A7D8A40B-F18E-44E0-8F94-27B1ABC31BC3}"/>
              </a:ext>
            </a:extLst>
          </p:cNvPr>
          <p:cNvCxnSpPr/>
          <p:nvPr/>
        </p:nvCxnSpPr>
        <p:spPr>
          <a:xfrm>
            <a:off x="3274361" y="4666479"/>
            <a:ext cx="144463" cy="1081087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79" name="ZoneTexte 36"/>
          <p:cNvSpPr txBox="1">
            <a:spLocks noChangeArrowheads="1"/>
          </p:cNvSpPr>
          <p:nvPr/>
        </p:nvSpPr>
        <p:spPr bwMode="auto">
          <a:xfrm>
            <a:off x="2928286" y="5738040"/>
            <a:ext cx="6334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chemeClr val="accent1"/>
                </a:solidFill>
              </a:rPr>
              <a:t>60m</a:t>
            </a:r>
            <a:endParaRPr lang="en-US" altLang="en-US" sz="1800" dirty="0">
              <a:solidFill>
                <a:schemeClr val="accent1"/>
              </a:solidFill>
            </a:endParaRPr>
          </a:p>
        </p:txBody>
      </p:sp>
      <p:cxnSp>
        <p:nvCxnSpPr>
          <p:cNvPr id="80" name="Connecteur droit 79">
            <a:extLst>
              <a:ext uri="{FF2B5EF4-FFF2-40B4-BE49-F238E27FC236}">
                <a16:creationId xmlns:a16="http://schemas.microsoft.com/office/drawing/2014/main" id="{8B2EA29F-FEC1-4357-A45C-4855884DB82B}"/>
              </a:ext>
            </a:extLst>
          </p:cNvPr>
          <p:cNvCxnSpPr/>
          <p:nvPr/>
        </p:nvCxnSpPr>
        <p:spPr>
          <a:xfrm>
            <a:off x="3418824" y="5747565"/>
            <a:ext cx="935037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1" name="Connecteur droit 80">
            <a:extLst>
              <a:ext uri="{FF2B5EF4-FFF2-40B4-BE49-F238E27FC236}">
                <a16:creationId xmlns:a16="http://schemas.microsoft.com/office/drawing/2014/main" id="{4F6947C6-640C-4372-BA92-DD058764E86E}"/>
              </a:ext>
            </a:extLst>
          </p:cNvPr>
          <p:cNvCxnSpPr/>
          <p:nvPr/>
        </p:nvCxnSpPr>
        <p:spPr>
          <a:xfrm flipV="1">
            <a:off x="4358624" y="3148829"/>
            <a:ext cx="1292225" cy="2598737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82" name="ZoneTexte 45"/>
          <p:cNvSpPr txBox="1">
            <a:spLocks noChangeArrowheads="1"/>
          </p:cNvSpPr>
          <p:nvPr/>
        </p:nvSpPr>
        <p:spPr bwMode="auto">
          <a:xfrm>
            <a:off x="3601386" y="5377679"/>
            <a:ext cx="4921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chemeClr val="accent1"/>
                </a:solidFill>
              </a:rPr>
              <a:t>10’</a:t>
            </a:r>
            <a:endParaRPr lang="en-US" altLang="en-US" sz="1800" dirty="0">
              <a:solidFill>
                <a:schemeClr val="accent1"/>
              </a:solidFill>
            </a:endParaRPr>
          </a:p>
        </p:txBody>
      </p:sp>
      <p:cxnSp>
        <p:nvCxnSpPr>
          <p:cNvPr id="83" name="Connecteur droit 82">
            <a:extLst>
              <a:ext uri="{FF2B5EF4-FFF2-40B4-BE49-F238E27FC236}">
                <a16:creationId xmlns:a16="http://schemas.microsoft.com/office/drawing/2014/main" id="{C320DE16-D8C2-482E-BE8D-2DEABDDE7C16}"/>
              </a:ext>
            </a:extLst>
          </p:cNvPr>
          <p:cNvCxnSpPr/>
          <p:nvPr/>
        </p:nvCxnSpPr>
        <p:spPr>
          <a:xfrm>
            <a:off x="5650849" y="3148828"/>
            <a:ext cx="503237" cy="635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4" name="Connecteur droit 83">
            <a:extLst>
              <a:ext uri="{FF2B5EF4-FFF2-40B4-BE49-F238E27FC236}">
                <a16:creationId xmlns:a16="http://schemas.microsoft.com/office/drawing/2014/main" id="{22C88B40-7E65-4549-93BB-C9B3CEB6216D}"/>
              </a:ext>
            </a:extLst>
          </p:cNvPr>
          <p:cNvCxnSpPr/>
          <p:nvPr/>
        </p:nvCxnSpPr>
        <p:spPr>
          <a:xfrm flipV="1">
            <a:off x="6154086" y="2820215"/>
            <a:ext cx="398463" cy="33655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5" name="Connecteur droit 84">
            <a:extLst>
              <a:ext uri="{FF2B5EF4-FFF2-40B4-BE49-F238E27FC236}">
                <a16:creationId xmlns:a16="http://schemas.microsoft.com/office/drawing/2014/main" id="{7909C4BD-74EF-4371-8380-17E2CFFA1FB3}"/>
              </a:ext>
            </a:extLst>
          </p:cNvPr>
          <p:cNvCxnSpPr/>
          <p:nvPr/>
        </p:nvCxnSpPr>
        <p:spPr>
          <a:xfrm>
            <a:off x="6552549" y="2820216"/>
            <a:ext cx="682625" cy="4763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6" name="Connecteur droit 85">
            <a:extLst>
              <a:ext uri="{FF2B5EF4-FFF2-40B4-BE49-F238E27FC236}">
                <a16:creationId xmlns:a16="http://schemas.microsoft.com/office/drawing/2014/main" id="{C68DE410-938A-4CA1-B512-4E86CECCCDAB}"/>
              </a:ext>
            </a:extLst>
          </p:cNvPr>
          <p:cNvCxnSpPr/>
          <p:nvPr/>
        </p:nvCxnSpPr>
        <p:spPr>
          <a:xfrm flipV="1">
            <a:off x="7235173" y="2505891"/>
            <a:ext cx="334962" cy="314325"/>
          </a:xfrm>
          <a:prstGeom prst="line">
            <a:avLst/>
          </a:prstGeom>
          <a:ln>
            <a:solidFill>
              <a:srgbClr val="FFE2B7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7" name="Connecteur droit 86">
            <a:extLst>
              <a:ext uri="{FF2B5EF4-FFF2-40B4-BE49-F238E27FC236}">
                <a16:creationId xmlns:a16="http://schemas.microsoft.com/office/drawing/2014/main" id="{608457C4-C496-463F-8E13-CFAD5B1CD45A}"/>
              </a:ext>
            </a:extLst>
          </p:cNvPr>
          <p:cNvCxnSpPr/>
          <p:nvPr/>
        </p:nvCxnSpPr>
        <p:spPr>
          <a:xfrm>
            <a:off x="7570135" y="2505890"/>
            <a:ext cx="347663" cy="0"/>
          </a:xfrm>
          <a:prstGeom prst="line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88" name="ZoneTexte 51"/>
          <p:cNvSpPr txBox="1">
            <a:spLocks noChangeArrowheads="1"/>
          </p:cNvSpPr>
          <p:nvPr/>
        </p:nvSpPr>
        <p:spPr bwMode="auto">
          <a:xfrm>
            <a:off x="5646086" y="2774179"/>
            <a:ext cx="365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chemeClr val="accent1"/>
                </a:solidFill>
              </a:rPr>
              <a:t>2’</a:t>
            </a:r>
            <a:endParaRPr lang="en-US" altLang="en-US" sz="1800" dirty="0">
              <a:solidFill>
                <a:schemeClr val="accent1"/>
              </a:solidFill>
            </a:endParaRPr>
          </a:p>
        </p:txBody>
      </p:sp>
      <p:sp>
        <p:nvSpPr>
          <p:cNvPr id="89" name="ZoneTexte 52"/>
          <p:cNvSpPr txBox="1">
            <a:spLocks noChangeArrowheads="1"/>
          </p:cNvSpPr>
          <p:nvPr/>
        </p:nvSpPr>
        <p:spPr bwMode="auto">
          <a:xfrm>
            <a:off x="6654149" y="2478904"/>
            <a:ext cx="3651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chemeClr val="accent1"/>
                </a:solidFill>
              </a:rPr>
              <a:t>6’</a:t>
            </a:r>
            <a:endParaRPr lang="en-US" altLang="en-US" sz="1800" dirty="0">
              <a:solidFill>
                <a:schemeClr val="accent1"/>
              </a:solidFill>
            </a:endParaRPr>
          </a:p>
        </p:txBody>
      </p:sp>
      <p:sp>
        <p:nvSpPr>
          <p:cNvPr id="90" name="ZoneTexte 53"/>
          <p:cNvSpPr txBox="1">
            <a:spLocks noChangeArrowheads="1"/>
          </p:cNvSpPr>
          <p:nvPr/>
        </p:nvSpPr>
        <p:spPr bwMode="auto">
          <a:xfrm>
            <a:off x="6568566" y="5721598"/>
            <a:ext cx="492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chemeClr val="accent1"/>
                </a:solidFill>
              </a:rPr>
              <a:t>13’</a:t>
            </a:r>
            <a:endParaRPr lang="en-US" altLang="en-US" sz="1800" dirty="0">
              <a:solidFill>
                <a:schemeClr val="accent1"/>
              </a:solidFill>
            </a:endParaRPr>
          </a:p>
        </p:txBody>
      </p:sp>
      <p:pic>
        <p:nvPicPr>
          <p:cNvPr id="91" name="Imag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4774" y="2631303"/>
            <a:ext cx="839787" cy="93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" name="Imag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9135" y="5377678"/>
            <a:ext cx="839788" cy="93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3" name="ZoneTexte 55"/>
          <p:cNvSpPr txBox="1">
            <a:spLocks noChangeArrowheads="1"/>
          </p:cNvSpPr>
          <p:nvPr/>
        </p:nvSpPr>
        <p:spPr bwMode="auto">
          <a:xfrm>
            <a:off x="7090710" y="5603103"/>
            <a:ext cx="23256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chemeClr val="accent1"/>
                </a:solidFill>
              </a:rPr>
              <a:t>Consommation pour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chemeClr val="accent1"/>
                </a:solidFill>
              </a:rPr>
              <a:t>remonter : &gt; 40 bar</a:t>
            </a:r>
            <a:endParaRPr lang="en-US" altLang="en-US" sz="1800" dirty="0">
              <a:solidFill>
                <a:schemeClr val="accent1"/>
              </a:solidFill>
            </a:endParaRPr>
          </a:p>
        </p:txBody>
      </p:sp>
      <p:sp>
        <p:nvSpPr>
          <p:cNvPr id="94" name="ZoneTexte 56"/>
          <p:cNvSpPr txBox="1">
            <a:spLocks noChangeArrowheads="1"/>
          </p:cNvSpPr>
          <p:nvPr/>
        </p:nvSpPr>
        <p:spPr bwMode="auto">
          <a:xfrm>
            <a:off x="7090710" y="5028428"/>
            <a:ext cx="23256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rgbClr val="FFE2B7"/>
                </a:solidFill>
              </a:rPr>
              <a:t>Consommation pour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rgbClr val="FFE2B7"/>
                </a:solidFill>
              </a:rPr>
              <a:t>remonter : &gt; 30 bar</a:t>
            </a:r>
            <a:endParaRPr lang="en-US" altLang="en-US" sz="1800" dirty="0">
              <a:solidFill>
                <a:srgbClr val="FFE2B7"/>
              </a:solidFill>
            </a:endParaRPr>
          </a:p>
        </p:txBody>
      </p:sp>
      <p:sp>
        <p:nvSpPr>
          <p:cNvPr id="95" name="ZoneTexte 94">
            <a:extLst>
              <a:ext uri="{FF2B5EF4-FFF2-40B4-BE49-F238E27FC236}">
                <a16:creationId xmlns:a16="http://schemas.microsoft.com/office/drawing/2014/main" id="{5F85DA14-6C1D-4949-AF65-8A93AE48E77F}"/>
              </a:ext>
            </a:extLst>
          </p:cNvPr>
          <p:cNvSpPr txBox="1"/>
          <p:nvPr/>
        </p:nvSpPr>
        <p:spPr>
          <a:xfrm>
            <a:off x="7097061" y="4391841"/>
            <a:ext cx="216546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Consommation pour </a:t>
            </a:r>
          </a:p>
          <a:p>
            <a:pPr>
              <a:defRPr/>
            </a:pPr>
            <a:r>
              <a:rPr lang="fr-FR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remonter : &lt; 5 bar</a:t>
            </a:r>
            <a:endParaRPr lang="en-US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96" name="Image 9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248" y="5377679"/>
            <a:ext cx="844550" cy="94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1942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9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76" grpId="0"/>
      <p:bldP spid="79" grpId="0"/>
      <p:bldP spid="82" grpId="0"/>
      <p:bldP spid="88" grpId="0"/>
      <p:bldP spid="89" grpId="0"/>
      <p:bldP spid="90" grpId="0"/>
      <p:bldP spid="9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1" y="286604"/>
            <a:ext cx="10527272" cy="762268"/>
          </a:xfrm>
        </p:spPr>
        <p:txBody>
          <a:bodyPr>
            <a:normAutofit/>
          </a:bodyPr>
          <a:lstStyle/>
          <a:p>
            <a:r>
              <a:rPr lang="fr-FR" sz="3600" dirty="0" smtClean="0"/>
              <a:t>Cas pratique des plongées au niveau 3 </a:t>
            </a:r>
            <a:endParaRPr lang="fr-FR" sz="36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694A6-B23A-4AB7-95AF-AA33E8E8BBC4}" type="datetime1">
              <a:rPr lang="fr-FR" smtClean="0"/>
              <a:t>18/03/2023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11</a:t>
            </a:fld>
            <a:endParaRPr lang="fr-FR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498060" y="1233557"/>
            <a:ext cx="8842441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Plongée </a:t>
            </a: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anormale </a:t>
            </a: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en autonomie au niveau 3 </a:t>
            </a: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à </a:t>
            </a: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20m avec un bloc de 15L à </a:t>
            </a: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200b</a:t>
            </a:r>
            <a:endParaRPr lang="fr-FR" altLang="fr-FR" sz="1800" b="1" dirty="0">
              <a:solidFill>
                <a:srgbClr val="333399"/>
              </a:solidFill>
              <a:ea typeface="MS PGothic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r-FR" altLang="fr-FR" sz="1800" b="1" dirty="0">
              <a:solidFill>
                <a:srgbClr val="333399"/>
              </a:solidFill>
              <a:ea typeface="MS PGothic" panose="020B0600070205080204" pitchFamily="34" charset="-128"/>
            </a:endParaRPr>
          </a:p>
          <a:p>
            <a:pPr marL="719138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r-FR" altLang="fr-FR" sz="1800" b="1" dirty="0" smtClean="0">
              <a:solidFill>
                <a:srgbClr val="333399"/>
              </a:solidFill>
              <a:ea typeface="MS PGothic" panose="020B0600070205080204" pitchFamily="34" charset="-128"/>
            </a:endParaRPr>
          </a:p>
          <a:p>
            <a:pPr marL="719138" eaLnBrk="1" hangingPunct="1">
              <a:lnSpc>
                <a:spcPct val="80000"/>
              </a:lnSpc>
              <a:spcBef>
                <a:spcPct val="0"/>
              </a:spcBef>
              <a:buFontTx/>
              <a:buNone/>
              <a:tabLst>
                <a:tab pos="6096000" algn="l"/>
              </a:tabLst>
            </a:pP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Début </a:t>
            </a: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de </a:t>
            </a: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la plongée	Fin </a:t>
            </a: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de la plongée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DA45859A-13D4-4A2B-A97C-42FC8D0F8324}"/>
              </a:ext>
            </a:extLst>
          </p:cNvPr>
          <p:cNvCxnSpPr/>
          <p:nvPr/>
        </p:nvCxnSpPr>
        <p:spPr>
          <a:xfrm>
            <a:off x="2530475" y="2764307"/>
            <a:ext cx="649288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4D80F1A6-4328-45F1-823A-D96444D087F0}"/>
              </a:ext>
            </a:extLst>
          </p:cNvPr>
          <p:cNvCxnSpPr/>
          <p:nvPr/>
        </p:nvCxnSpPr>
        <p:spPr>
          <a:xfrm>
            <a:off x="3179764" y="2764307"/>
            <a:ext cx="142875" cy="10810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2E959648-BF40-44DB-98B5-2982373B7A32}"/>
              </a:ext>
            </a:extLst>
          </p:cNvPr>
          <p:cNvCxnSpPr/>
          <p:nvPr/>
        </p:nvCxnSpPr>
        <p:spPr>
          <a:xfrm>
            <a:off x="3322638" y="3845395"/>
            <a:ext cx="3744912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358B54DB-C4BE-49BC-ADC3-1B42919C29AF}"/>
              </a:ext>
            </a:extLst>
          </p:cNvPr>
          <p:cNvCxnSpPr/>
          <p:nvPr/>
        </p:nvCxnSpPr>
        <p:spPr>
          <a:xfrm flipV="1">
            <a:off x="7067550" y="2764307"/>
            <a:ext cx="503238" cy="10810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D0340801-2531-40A8-9182-CB3EFFE366DE}"/>
              </a:ext>
            </a:extLst>
          </p:cNvPr>
          <p:cNvCxnSpPr/>
          <p:nvPr/>
        </p:nvCxnSpPr>
        <p:spPr>
          <a:xfrm>
            <a:off x="7570789" y="2764307"/>
            <a:ext cx="649287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9" name="ZoneTexte 16"/>
          <p:cNvSpPr txBox="1">
            <a:spLocks noChangeArrowheads="1"/>
          </p:cNvSpPr>
          <p:nvPr/>
        </p:nvSpPr>
        <p:spPr bwMode="auto">
          <a:xfrm>
            <a:off x="2530476" y="3691407"/>
            <a:ext cx="633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chemeClr val="accent6"/>
                </a:solidFill>
              </a:rPr>
              <a:t>20m</a:t>
            </a:r>
            <a:endParaRPr lang="en-US" altLang="en-US" sz="1800" dirty="0">
              <a:solidFill>
                <a:schemeClr val="accent6"/>
              </a:solidFill>
            </a:endParaRPr>
          </a:p>
        </p:txBody>
      </p:sp>
      <p:sp>
        <p:nvSpPr>
          <p:cNvPr id="30" name="ZoneTexte 17"/>
          <p:cNvSpPr txBox="1">
            <a:spLocks noChangeArrowheads="1"/>
          </p:cNvSpPr>
          <p:nvPr/>
        </p:nvSpPr>
        <p:spPr bwMode="auto">
          <a:xfrm>
            <a:off x="4919664" y="3485032"/>
            <a:ext cx="49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chemeClr val="accent6"/>
                </a:solidFill>
              </a:rPr>
              <a:t>40’</a:t>
            </a:r>
            <a:endParaRPr lang="en-US" altLang="en-US" sz="1800" dirty="0">
              <a:solidFill>
                <a:schemeClr val="accent6"/>
              </a:solidFill>
            </a:endParaRPr>
          </a:p>
        </p:txBody>
      </p:sp>
      <p:pic>
        <p:nvPicPr>
          <p:cNvPr id="31" name="Imag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9939" y="2545232"/>
            <a:ext cx="841375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Image 2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2639" y="3921595"/>
            <a:ext cx="841375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Imag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6864" y="3913657"/>
            <a:ext cx="841375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Image 29">
            <a:extLst>
              <a:ext uri="{FF2B5EF4-FFF2-40B4-BE49-F238E27FC236}">
                <a16:creationId xmlns:a16="http://schemas.microsoft.com/office/drawing/2014/main" id="{FDC6A4D2-42B0-4CE8-B960-8C2E0FAC9D1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66039" y="2842095"/>
            <a:ext cx="841375" cy="939800"/>
          </a:xfrm>
          <a:prstGeom prst="rect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35" name="ZoneTexte 32"/>
          <p:cNvSpPr txBox="1">
            <a:spLocks noChangeArrowheads="1"/>
          </p:cNvSpPr>
          <p:nvPr/>
        </p:nvSpPr>
        <p:spPr bwMode="auto">
          <a:xfrm>
            <a:off x="7666039" y="4650258"/>
            <a:ext cx="23256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chemeClr val="accent6"/>
                </a:solidFill>
              </a:rPr>
              <a:t>Consommation pour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chemeClr val="accent6"/>
                </a:solidFill>
              </a:rPr>
              <a:t>remonter : &lt; 5 bar</a:t>
            </a:r>
            <a:endParaRPr lang="en-US" altLang="en-US" sz="1800" dirty="0">
              <a:solidFill>
                <a:schemeClr val="accent6"/>
              </a:solidFill>
            </a:endParaRPr>
          </a:p>
        </p:txBody>
      </p:sp>
      <p:sp>
        <p:nvSpPr>
          <p:cNvPr id="36" name="ZoneTexte 35"/>
          <p:cNvSpPr txBox="1">
            <a:spLocks noChangeArrowheads="1"/>
          </p:cNvSpPr>
          <p:nvPr/>
        </p:nvSpPr>
        <p:spPr bwMode="auto">
          <a:xfrm>
            <a:off x="4879976" y="2881783"/>
            <a:ext cx="24939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>
                <a:solidFill>
                  <a:srgbClr val="FF0000"/>
                </a:solidFill>
              </a:rPr>
              <a:t>Panne d’air du binôme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r-FR" altLang="en-US" sz="1800">
                <a:solidFill>
                  <a:srgbClr val="FF0000"/>
                </a:solidFill>
              </a:rPr>
              <a:t>		=&gt;</a:t>
            </a:r>
            <a:endParaRPr lang="en-US" altLang="en-US" sz="1800">
              <a:solidFill>
                <a:srgbClr val="FF0000"/>
              </a:solidFill>
            </a:endParaRPr>
          </a:p>
        </p:txBody>
      </p:sp>
      <p:cxnSp>
        <p:nvCxnSpPr>
          <p:cNvPr id="37" name="Connecteur droit avec flèche 36">
            <a:extLst>
              <a:ext uri="{FF2B5EF4-FFF2-40B4-BE49-F238E27FC236}">
                <a16:creationId xmlns:a16="http://schemas.microsoft.com/office/drawing/2014/main" id="{FD67CF7E-0ACA-40E9-8462-E035F67ABDDA}"/>
              </a:ext>
            </a:extLst>
          </p:cNvPr>
          <p:cNvCxnSpPr/>
          <p:nvPr/>
        </p:nvCxnSpPr>
        <p:spPr>
          <a:xfrm>
            <a:off x="6434138" y="3189757"/>
            <a:ext cx="633412" cy="65563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E06EDB37-470F-4BF9-A605-67205D93E791}"/>
              </a:ext>
            </a:extLst>
          </p:cNvPr>
          <p:cNvCxnSpPr/>
          <p:nvPr/>
        </p:nvCxnSpPr>
        <p:spPr>
          <a:xfrm flipV="1">
            <a:off x="7067550" y="2764307"/>
            <a:ext cx="503238" cy="1081088"/>
          </a:xfrm>
          <a:prstGeom prst="line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39" name="Image 38">
            <a:extLst>
              <a:ext uri="{FF2B5EF4-FFF2-40B4-BE49-F238E27FC236}">
                <a16:creationId xmlns:a16="http://schemas.microsoft.com/office/drawing/2014/main" id="{108EFAE9-88DF-4F72-AA50-375DD84B4F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34426" y="2827807"/>
            <a:ext cx="854075" cy="954088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221889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1" y="286604"/>
            <a:ext cx="10527272" cy="762268"/>
          </a:xfrm>
        </p:spPr>
        <p:txBody>
          <a:bodyPr>
            <a:normAutofit/>
          </a:bodyPr>
          <a:lstStyle/>
          <a:p>
            <a:r>
              <a:rPr lang="fr-FR" sz="3600" dirty="0" smtClean="0"/>
              <a:t>Cas pratique des plongées au niveau 3 </a:t>
            </a:r>
            <a:endParaRPr lang="fr-FR" sz="36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694A6-B23A-4AB7-95AF-AA33E8E8BBC4}" type="datetime1">
              <a:rPr lang="fr-FR" smtClean="0"/>
              <a:t>18/03/2023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12</a:t>
            </a:fld>
            <a:endParaRPr lang="fr-FR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498060" y="1233557"/>
            <a:ext cx="8842441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Plongée </a:t>
            </a: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anormale </a:t>
            </a: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en autonomie au niveau 3 </a:t>
            </a: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à </a:t>
            </a: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4</a:t>
            </a: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0m </a:t>
            </a: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avec un bloc de 15L à </a:t>
            </a: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200b</a:t>
            </a:r>
            <a:endParaRPr lang="fr-FR" altLang="fr-FR" sz="1800" b="1" dirty="0">
              <a:solidFill>
                <a:srgbClr val="333399"/>
              </a:solidFill>
              <a:ea typeface="MS PGothic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r-FR" altLang="fr-FR" sz="1800" b="1" dirty="0">
              <a:solidFill>
                <a:srgbClr val="333399"/>
              </a:solidFill>
              <a:ea typeface="MS PGothic" panose="020B0600070205080204" pitchFamily="34" charset="-128"/>
            </a:endParaRPr>
          </a:p>
          <a:p>
            <a:pPr marL="719138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r-FR" altLang="fr-FR" sz="1800" b="1" dirty="0" smtClean="0">
              <a:solidFill>
                <a:srgbClr val="333399"/>
              </a:solidFill>
              <a:ea typeface="MS PGothic" panose="020B0600070205080204" pitchFamily="34" charset="-128"/>
            </a:endParaRPr>
          </a:p>
          <a:p>
            <a:pPr marL="719138" eaLnBrk="1" hangingPunct="1">
              <a:lnSpc>
                <a:spcPct val="80000"/>
              </a:lnSpc>
              <a:spcBef>
                <a:spcPct val="0"/>
              </a:spcBef>
              <a:buFontTx/>
              <a:buNone/>
              <a:tabLst>
                <a:tab pos="6543675" algn="l"/>
              </a:tabLst>
            </a:pP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Début </a:t>
            </a: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de </a:t>
            </a: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la plongée	Fin </a:t>
            </a: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de la plongée</a:t>
            </a:r>
          </a:p>
        </p:txBody>
      </p:sp>
      <p:cxnSp>
        <p:nvCxnSpPr>
          <p:cNvPr id="53" name="Connecteur droit 52">
            <a:extLst>
              <a:ext uri="{FF2B5EF4-FFF2-40B4-BE49-F238E27FC236}">
                <a16:creationId xmlns:a16="http://schemas.microsoft.com/office/drawing/2014/main" id="{8BBCD16E-E4EF-47AB-8E69-371F1FCA7D0B}"/>
              </a:ext>
            </a:extLst>
          </p:cNvPr>
          <p:cNvCxnSpPr/>
          <p:nvPr/>
        </p:nvCxnSpPr>
        <p:spPr>
          <a:xfrm>
            <a:off x="3194859" y="2585713"/>
            <a:ext cx="142875" cy="1081088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54" name="Connecteur droit 53">
            <a:extLst>
              <a:ext uri="{FF2B5EF4-FFF2-40B4-BE49-F238E27FC236}">
                <a16:creationId xmlns:a16="http://schemas.microsoft.com/office/drawing/2014/main" id="{488DDD6D-C5B3-47E0-A460-FCB862223063}"/>
              </a:ext>
            </a:extLst>
          </p:cNvPr>
          <p:cNvCxnSpPr/>
          <p:nvPr/>
        </p:nvCxnSpPr>
        <p:spPr>
          <a:xfrm>
            <a:off x="2545570" y="2585713"/>
            <a:ext cx="649288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5" name="Connecteur droit 54">
            <a:extLst>
              <a:ext uri="{FF2B5EF4-FFF2-40B4-BE49-F238E27FC236}">
                <a16:creationId xmlns:a16="http://schemas.microsoft.com/office/drawing/2014/main" id="{B6018E51-CD3D-48AF-946D-8DD7E4E83CF6}"/>
              </a:ext>
            </a:extLst>
          </p:cNvPr>
          <p:cNvCxnSpPr/>
          <p:nvPr/>
        </p:nvCxnSpPr>
        <p:spPr>
          <a:xfrm>
            <a:off x="3194859" y="2585713"/>
            <a:ext cx="142875" cy="1081088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6" name="Connecteur droit 55">
            <a:extLst>
              <a:ext uri="{FF2B5EF4-FFF2-40B4-BE49-F238E27FC236}">
                <a16:creationId xmlns:a16="http://schemas.microsoft.com/office/drawing/2014/main" id="{0994B5AC-E802-4B13-8D1A-57A633DEABD6}"/>
              </a:ext>
            </a:extLst>
          </p:cNvPr>
          <p:cNvCxnSpPr/>
          <p:nvPr/>
        </p:nvCxnSpPr>
        <p:spPr>
          <a:xfrm>
            <a:off x="3482196" y="4746301"/>
            <a:ext cx="1871663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57" name="Imag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034" y="2366638"/>
            <a:ext cx="841375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8" name="Connecteur droit 57">
            <a:extLst>
              <a:ext uri="{FF2B5EF4-FFF2-40B4-BE49-F238E27FC236}">
                <a16:creationId xmlns:a16="http://schemas.microsoft.com/office/drawing/2014/main" id="{B4209BCD-4E78-4D96-B2DC-7A6DF979D716}"/>
              </a:ext>
            </a:extLst>
          </p:cNvPr>
          <p:cNvCxnSpPr/>
          <p:nvPr/>
        </p:nvCxnSpPr>
        <p:spPr>
          <a:xfrm>
            <a:off x="3337733" y="3666801"/>
            <a:ext cx="144462" cy="107950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59" name="ZoneTexte 24"/>
          <p:cNvSpPr txBox="1">
            <a:spLocks noChangeArrowheads="1"/>
          </p:cNvSpPr>
          <p:nvPr/>
        </p:nvSpPr>
        <p:spPr bwMode="auto">
          <a:xfrm>
            <a:off x="4206096" y="4378001"/>
            <a:ext cx="492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rgbClr val="FFC000"/>
                </a:solidFill>
              </a:rPr>
              <a:t>20’</a:t>
            </a:r>
            <a:endParaRPr lang="en-US" altLang="en-US" sz="1800" dirty="0">
              <a:solidFill>
                <a:srgbClr val="FFC000"/>
              </a:solidFill>
            </a:endParaRPr>
          </a:p>
        </p:txBody>
      </p:sp>
      <p:sp>
        <p:nvSpPr>
          <p:cNvPr id="60" name="ZoneTexte 27"/>
          <p:cNvSpPr txBox="1">
            <a:spLocks noChangeArrowheads="1"/>
          </p:cNvSpPr>
          <p:nvPr/>
        </p:nvSpPr>
        <p:spPr bwMode="auto">
          <a:xfrm>
            <a:off x="2632883" y="4552627"/>
            <a:ext cx="6334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rgbClr val="FFC000"/>
                </a:solidFill>
              </a:rPr>
              <a:t>40m</a:t>
            </a:r>
            <a:endParaRPr lang="en-US" altLang="en-US" sz="1800" dirty="0">
              <a:solidFill>
                <a:srgbClr val="FFC000"/>
              </a:solidFill>
            </a:endParaRPr>
          </a:p>
        </p:txBody>
      </p:sp>
      <p:cxnSp>
        <p:nvCxnSpPr>
          <p:cNvPr id="61" name="Connecteur droit 60">
            <a:extLst>
              <a:ext uri="{FF2B5EF4-FFF2-40B4-BE49-F238E27FC236}">
                <a16:creationId xmlns:a16="http://schemas.microsoft.com/office/drawing/2014/main" id="{6562806E-0D4D-4250-BAA0-CCD2E18465E0}"/>
              </a:ext>
            </a:extLst>
          </p:cNvPr>
          <p:cNvCxnSpPr/>
          <p:nvPr/>
        </p:nvCxnSpPr>
        <p:spPr>
          <a:xfrm flipV="1">
            <a:off x="5353859" y="3235001"/>
            <a:ext cx="720725" cy="151130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2" name="Connecteur droit 61">
            <a:extLst>
              <a:ext uri="{FF2B5EF4-FFF2-40B4-BE49-F238E27FC236}">
                <a16:creationId xmlns:a16="http://schemas.microsoft.com/office/drawing/2014/main" id="{786C3A94-5384-41ED-87DD-778CB4AC618F}"/>
              </a:ext>
            </a:extLst>
          </p:cNvPr>
          <p:cNvCxnSpPr/>
          <p:nvPr/>
        </p:nvCxnSpPr>
        <p:spPr>
          <a:xfrm>
            <a:off x="6074584" y="3233413"/>
            <a:ext cx="287337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3" name="Connecteur droit 62">
            <a:extLst>
              <a:ext uri="{FF2B5EF4-FFF2-40B4-BE49-F238E27FC236}">
                <a16:creationId xmlns:a16="http://schemas.microsoft.com/office/drawing/2014/main" id="{866076BD-D34D-441E-8893-67133AEDB0D5}"/>
              </a:ext>
            </a:extLst>
          </p:cNvPr>
          <p:cNvCxnSpPr/>
          <p:nvPr/>
        </p:nvCxnSpPr>
        <p:spPr>
          <a:xfrm flipV="1">
            <a:off x="6361921" y="2900038"/>
            <a:ext cx="398463" cy="33655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4" name="Connecteur droit 63">
            <a:extLst>
              <a:ext uri="{FF2B5EF4-FFF2-40B4-BE49-F238E27FC236}">
                <a16:creationId xmlns:a16="http://schemas.microsoft.com/office/drawing/2014/main" id="{16992CCC-4BE4-4273-BF81-15309D2E9C85}"/>
              </a:ext>
            </a:extLst>
          </p:cNvPr>
          <p:cNvCxnSpPr/>
          <p:nvPr/>
        </p:nvCxnSpPr>
        <p:spPr>
          <a:xfrm flipV="1">
            <a:off x="6760384" y="2900038"/>
            <a:ext cx="1042987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5" name="Connecteur droit 64">
            <a:extLst>
              <a:ext uri="{FF2B5EF4-FFF2-40B4-BE49-F238E27FC236}">
                <a16:creationId xmlns:a16="http://schemas.microsoft.com/office/drawing/2014/main" id="{CA14AAE3-B4C9-49EB-9FB0-FE1FA3AEFD5D}"/>
              </a:ext>
            </a:extLst>
          </p:cNvPr>
          <p:cNvCxnSpPr/>
          <p:nvPr/>
        </p:nvCxnSpPr>
        <p:spPr>
          <a:xfrm flipV="1">
            <a:off x="7789083" y="2585714"/>
            <a:ext cx="336550" cy="314325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6" name="Connecteur droit 65">
            <a:extLst>
              <a:ext uri="{FF2B5EF4-FFF2-40B4-BE49-F238E27FC236}">
                <a16:creationId xmlns:a16="http://schemas.microsoft.com/office/drawing/2014/main" id="{BE3E62CC-EBE7-4C4B-8D9E-311F7A2D6265}"/>
              </a:ext>
            </a:extLst>
          </p:cNvPr>
          <p:cNvCxnSpPr/>
          <p:nvPr/>
        </p:nvCxnSpPr>
        <p:spPr>
          <a:xfrm>
            <a:off x="8125634" y="2585713"/>
            <a:ext cx="649287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67" name="ZoneTexte 39"/>
          <p:cNvSpPr txBox="1">
            <a:spLocks noChangeArrowheads="1"/>
          </p:cNvSpPr>
          <p:nvPr/>
        </p:nvSpPr>
        <p:spPr bwMode="auto">
          <a:xfrm>
            <a:off x="6142845" y="2838126"/>
            <a:ext cx="3635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rgbClr val="FFC000"/>
                </a:solidFill>
              </a:rPr>
              <a:t>1’</a:t>
            </a:r>
            <a:endParaRPr lang="en-US" altLang="en-US" sz="1800" dirty="0">
              <a:solidFill>
                <a:srgbClr val="FFC000"/>
              </a:solidFill>
            </a:endParaRPr>
          </a:p>
        </p:txBody>
      </p:sp>
      <p:sp>
        <p:nvSpPr>
          <p:cNvPr id="68" name="ZoneTexte 40"/>
          <p:cNvSpPr txBox="1">
            <a:spLocks noChangeArrowheads="1"/>
          </p:cNvSpPr>
          <p:nvPr/>
        </p:nvSpPr>
        <p:spPr bwMode="auto">
          <a:xfrm>
            <a:off x="7222345" y="2558727"/>
            <a:ext cx="363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rgbClr val="FFC000"/>
                </a:solidFill>
              </a:rPr>
              <a:t>9’</a:t>
            </a:r>
            <a:endParaRPr lang="en-US" altLang="en-US" sz="1800" dirty="0">
              <a:solidFill>
                <a:srgbClr val="FFC000"/>
              </a:solidFill>
            </a:endParaRPr>
          </a:p>
        </p:txBody>
      </p:sp>
      <p:sp>
        <p:nvSpPr>
          <p:cNvPr id="69" name="ZoneTexte 41"/>
          <p:cNvSpPr txBox="1">
            <a:spLocks noChangeArrowheads="1"/>
          </p:cNvSpPr>
          <p:nvPr/>
        </p:nvSpPr>
        <p:spPr bwMode="auto">
          <a:xfrm>
            <a:off x="5498321" y="2928613"/>
            <a:ext cx="5048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rgbClr val="FFC000"/>
                </a:solidFill>
              </a:rPr>
              <a:t>6m</a:t>
            </a:r>
            <a:endParaRPr lang="en-US" altLang="en-US" sz="1800" dirty="0">
              <a:solidFill>
                <a:srgbClr val="FFC000"/>
              </a:solidFill>
            </a:endParaRPr>
          </a:p>
        </p:txBody>
      </p:sp>
      <p:sp>
        <p:nvSpPr>
          <p:cNvPr id="70" name="ZoneTexte 42"/>
          <p:cNvSpPr txBox="1">
            <a:spLocks noChangeArrowheads="1"/>
          </p:cNvSpPr>
          <p:nvPr/>
        </p:nvSpPr>
        <p:spPr bwMode="auto">
          <a:xfrm>
            <a:off x="6290483" y="2585713"/>
            <a:ext cx="5064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rgbClr val="FFC000"/>
                </a:solidFill>
              </a:rPr>
              <a:t>3m</a:t>
            </a:r>
            <a:endParaRPr lang="en-US" altLang="en-US" sz="1800" dirty="0">
              <a:solidFill>
                <a:srgbClr val="FFC000"/>
              </a:solidFill>
            </a:endParaRPr>
          </a:p>
        </p:txBody>
      </p:sp>
      <p:pic>
        <p:nvPicPr>
          <p:cNvPr id="71" name="Imag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0071" y="4814563"/>
            <a:ext cx="841375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" name="ZoneTexte 44"/>
          <p:cNvSpPr txBox="1">
            <a:spLocks noChangeArrowheads="1"/>
          </p:cNvSpPr>
          <p:nvPr/>
        </p:nvSpPr>
        <p:spPr bwMode="auto">
          <a:xfrm>
            <a:off x="6574646" y="4739951"/>
            <a:ext cx="492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>
                <a:solidFill>
                  <a:srgbClr val="FFC000"/>
                </a:solidFill>
              </a:rPr>
              <a:t>14’</a:t>
            </a:r>
            <a:endParaRPr lang="en-US" altLang="en-US" sz="1800">
              <a:solidFill>
                <a:srgbClr val="FFC000"/>
              </a:solidFill>
            </a:endParaRPr>
          </a:p>
        </p:txBody>
      </p:sp>
      <p:pic>
        <p:nvPicPr>
          <p:cNvPr id="73" name="Image 716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6671" y="4814564"/>
            <a:ext cx="862013" cy="96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4" name="Image 7168">
            <a:extLst>
              <a:ext uri="{FF2B5EF4-FFF2-40B4-BE49-F238E27FC236}">
                <a16:creationId xmlns:a16="http://schemas.microsoft.com/office/drawing/2014/main" id="{E90CD22C-3A6F-4398-B263-A957A22137DB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141508" y="2698427"/>
            <a:ext cx="868362" cy="968375"/>
          </a:xfrm>
          <a:prstGeom prst="rect">
            <a:avLst/>
          </a:prstGeom>
          <a:ln>
            <a:solidFill>
              <a:srgbClr val="FFC00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75" name="ZoneTexte 52"/>
          <p:cNvSpPr txBox="1">
            <a:spLocks noChangeArrowheads="1"/>
          </p:cNvSpPr>
          <p:nvPr/>
        </p:nvSpPr>
        <p:spPr bwMode="auto">
          <a:xfrm>
            <a:off x="8014813" y="4591521"/>
            <a:ext cx="23256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rgbClr val="FFC000"/>
                </a:solidFill>
              </a:rPr>
              <a:t>Consommation pour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rgbClr val="FFC000"/>
                </a:solidFill>
              </a:rPr>
              <a:t>remonter : &gt; 30 bar</a:t>
            </a:r>
            <a:endParaRPr lang="en-US" altLang="en-US" sz="1800" dirty="0">
              <a:solidFill>
                <a:srgbClr val="FFC000"/>
              </a:solidFill>
            </a:endParaRPr>
          </a:p>
        </p:txBody>
      </p:sp>
      <p:cxnSp>
        <p:nvCxnSpPr>
          <p:cNvPr id="76" name="Connecteur droit 75">
            <a:extLst>
              <a:ext uri="{FF2B5EF4-FFF2-40B4-BE49-F238E27FC236}">
                <a16:creationId xmlns:a16="http://schemas.microsoft.com/office/drawing/2014/main" id="{2A31E9CE-36AA-47AC-A9E2-20ACD04F2183}"/>
              </a:ext>
            </a:extLst>
          </p:cNvPr>
          <p:cNvCxnSpPr/>
          <p:nvPr/>
        </p:nvCxnSpPr>
        <p:spPr>
          <a:xfrm flipV="1">
            <a:off x="5353859" y="3235001"/>
            <a:ext cx="720725" cy="151130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7" name="Connecteur droit 76">
            <a:extLst>
              <a:ext uri="{FF2B5EF4-FFF2-40B4-BE49-F238E27FC236}">
                <a16:creationId xmlns:a16="http://schemas.microsoft.com/office/drawing/2014/main" id="{457E6AF4-9652-4A28-BBF8-3A7BC63A6B82}"/>
              </a:ext>
            </a:extLst>
          </p:cNvPr>
          <p:cNvCxnSpPr/>
          <p:nvPr/>
        </p:nvCxnSpPr>
        <p:spPr>
          <a:xfrm>
            <a:off x="6074584" y="3233413"/>
            <a:ext cx="287337" cy="1588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8" name="Connecteur droit 77">
            <a:extLst>
              <a:ext uri="{FF2B5EF4-FFF2-40B4-BE49-F238E27FC236}">
                <a16:creationId xmlns:a16="http://schemas.microsoft.com/office/drawing/2014/main" id="{EE8A2EEC-0F2B-47C4-8B40-F0A6FB372FC7}"/>
              </a:ext>
            </a:extLst>
          </p:cNvPr>
          <p:cNvCxnSpPr/>
          <p:nvPr/>
        </p:nvCxnSpPr>
        <p:spPr>
          <a:xfrm flipV="1">
            <a:off x="6361921" y="2900038"/>
            <a:ext cx="398463" cy="33655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9" name="Connecteur droit 78">
            <a:extLst>
              <a:ext uri="{FF2B5EF4-FFF2-40B4-BE49-F238E27FC236}">
                <a16:creationId xmlns:a16="http://schemas.microsoft.com/office/drawing/2014/main" id="{499A37F8-BC76-4949-A1DC-5AE15A83C54D}"/>
              </a:ext>
            </a:extLst>
          </p:cNvPr>
          <p:cNvCxnSpPr/>
          <p:nvPr/>
        </p:nvCxnSpPr>
        <p:spPr>
          <a:xfrm flipV="1">
            <a:off x="6760384" y="2900038"/>
            <a:ext cx="1042987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0" name="Connecteur droit 79">
            <a:extLst>
              <a:ext uri="{FF2B5EF4-FFF2-40B4-BE49-F238E27FC236}">
                <a16:creationId xmlns:a16="http://schemas.microsoft.com/office/drawing/2014/main" id="{B530BC66-3FAE-4B97-802B-C6B5F1DFA65C}"/>
              </a:ext>
            </a:extLst>
          </p:cNvPr>
          <p:cNvCxnSpPr/>
          <p:nvPr/>
        </p:nvCxnSpPr>
        <p:spPr>
          <a:xfrm flipV="1">
            <a:off x="7789083" y="2585714"/>
            <a:ext cx="336550" cy="314325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81" name="Image 80">
            <a:extLst>
              <a:ext uri="{FF2B5EF4-FFF2-40B4-BE49-F238E27FC236}">
                <a16:creationId xmlns:a16="http://schemas.microsoft.com/office/drawing/2014/main" id="{BAD066B6-ECF2-490B-87A5-77B93E6889E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17833" y="2698427"/>
            <a:ext cx="868362" cy="96837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82" name="ZoneTexte 44"/>
          <p:cNvSpPr txBox="1">
            <a:spLocks noChangeArrowheads="1"/>
          </p:cNvSpPr>
          <p:nvPr/>
        </p:nvSpPr>
        <p:spPr bwMode="auto">
          <a:xfrm>
            <a:off x="7454121" y="4747888"/>
            <a:ext cx="49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>
                <a:solidFill>
                  <a:srgbClr val="FF0000"/>
                </a:solidFill>
              </a:rPr>
              <a:t>28’</a:t>
            </a:r>
            <a:endParaRPr lang="en-US" altLang="en-US" sz="1800">
              <a:solidFill>
                <a:srgbClr val="FF0000"/>
              </a:solidFill>
            </a:endParaRPr>
          </a:p>
        </p:txBody>
      </p:sp>
      <p:cxnSp>
        <p:nvCxnSpPr>
          <p:cNvPr id="83" name="Connecteur droit avec flèche 82">
            <a:extLst>
              <a:ext uri="{FF2B5EF4-FFF2-40B4-BE49-F238E27FC236}">
                <a16:creationId xmlns:a16="http://schemas.microsoft.com/office/drawing/2014/main" id="{FC862AF0-C883-4B3F-9D36-D2B291E0A6D8}"/>
              </a:ext>
            </a:extLst>
          </p:cNvPr>
          <p:cNvCxnSpPr>
            <a:stCxn id="72" idx="3"/>
            <a:endCxn id="82" idx="1"/>
          </p:cNvCxnSpPr>
          <p:nvPr/>
        </p:nvCxnSpPr>
        <p:spPr>
          <a:xfrm>
            <a:off x="7066770" y="4924102"/>
            <a:ext cx="387350" cy="952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4" name="ZoneTexte 44"/>
          <p:cNvSpPr txBox="1">
            <a:spLocks noChangeArrowheads="1"/>
          </p:cNvSpPr>
          <p:nvPr/>
        </p:nvSpPr>
        <p:spPr bwMode="auto">
          <a:xfrm>
            <a:off x="9159095" y="3769195"/>
            <a:ext cx="9858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b="1" u="sng" dirty="0">
                <a:solidFill>
                  <a:srgbClr val="FF0000"/>
                </a:solidFill>
              </a:rPr>
              <a:t>&lt; 10 b !</a:t>
            </a:r>
            <a:endParaRPr lang="en-US" altLang="en-US" sz="1800" b="1" u="sng" dirty="0">
              <a:solidFill>
                <a:srgbClr val="FF0000"/>
              </a:solidFill>
            </a:endParaRPr>
          </a:p>
        </p:txBody>
      </p:sp>
      <p:sp>
        <p:nvSpPr>
          <p:cNvPr id="85" name="ZoneTexte 84"/>
          <p:cNvSpPr txBox="1">
            <a:spLocks noChangeArrowheads="1"/>
          </p:cNvSpPr>
          <p:nvPr/>
        </p:nvSpPr>
        <p:spPr bwMode="auto">
          <a:xfrm>
            <a:off x="3339321" y="3630289"/>
            <a:ext cx="24939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>
                <a:solidFill>
                  <a:srgbClr val="FF0000"/>
                </a:solidFill>
              </a:rPr>
              <a:t>Panne d’air du binôme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r-FR" altLang="en-US" sz="1800">
                <a:solidFill>
                  <a:srgbClr val="FF0000"/>
                </a:solidFill>
              </a:rPr>
              <a:t>		=&gt;</a:t>
            </a:r>
            <a:endParaRPr lang="en-US" altLang="en-US" sz="1800">
              <a:solidFill>
                <a:srgbClr val="FF0000"/>
              </a:solidFill>
            </a:endParaRPr>
          </a:p>
        </p:txBody>
      </p:sp>
      <p:cxnSp>
        <p:nvCxnSpPr>
          <p:cNvPr id="86" name="Connecteur droit avec flèche 85">
            <a:extLst>
              <a:ext uri="{FF2B5EF4-FFF2-40B4-BE49-F238E27FC236}">
                <a16:creationId xmlns:a16="http://schemas.microsoft.com/office/drawing/2014/main" id="{FB828F5C-9442-4AF1-B7A6-C221B4978929}"/>
              </a:ext>
            </a:extLst>
          </p:cNvPr>
          <p:cNvCxnSpPr/>
          <p:nvPr/>
        </p:nvCxnSpPr>
        <p:spPr>
          <a:xfrm>
            <a:off x="4720446" y="4081138"/>
            <a:ext cx="633413" cy="65563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2625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/>
      <p:bldP spid="8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1" y="286604"/>
            <a:ext cx="10527272" cy="762268"/>
          </a:xfrm>
        </p:spPr>
        <p:txBody>
          <a:bodyPr>
            <a:normAutofit/>
          </a:bodyPr>
          <a:lstStyle/>
          <a:p>
            <a:r>
              <a:rPr lang="fr-FR" sz="3600" dirty="0" smtClean="0"/>
              <a:t>Cas pratique des plongées au niveau 3 </a:t>
            </a:r>
            <a:endParaRPr lang="fr-FR" sz="36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694A6-B23A-4AB7-95AF-AA33E8E8BBC4}" type="datetime1">
              <a:rPr lang="fr-FR" smtClean="0"/>
              <a:t>18/03/2023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13</a:t>
            </a:fld>
            <a:endParaRPr lang="fr-FR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498060" y="1233557"/>
            <a:ext cx="8842441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Plongée </a:t>
            </a: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anormale </a:t>
            </a: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en autonomie au niveau 3 </a:t>
            </a: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à </a:t>
            </a: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6</a:t>
            </a: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0m </a:t>
            </a: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avec un bloc de 15L à </a:t>
            </a: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200b</a:t>
            </a:r>
            <a:endParaRPr lang="fr-FR" altLang="fr-FR" sz="1800" b="1" dirty="0">
              <a:solidFill>
                <a:srgbClr val="333399"/>
              </a:solidFill>
              <a:ea typeface="MS PGothic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r-FR" altLang="fr-FR" sz="1800" b="1" dirty="0">
              <a:solidFill>
                <a:srgbClr val="333399"/>
              </a:solidFill>
              <a:ea typeface="MS PGothic" panose="020B0600070205080204" pitchFamily="34" charset="-128"/>
            </a:endParaRPr>
          </a:p>
          <a:p>
            <a:pPr marL="719138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r-FR" altLang="fr-FR" sz="1800" b="1" dirty="0" smtClean="0">
              <a:solidFill>
                <a:srgbClr val="333399"/>
              </a:solidFill>
              <a:ea typeface="MS PGothic" panose="020B0600070205080204" pitchFamily="34" charset="-128"/>
            </a:endParaRPr>
          </a:p>
          <a:p>
            <a:pPr marL="719138" eaLnBrk="1" hangingPunct="1">
              <a:lnSpc>
                <a:spcPct val="80000"/>
              </a:lnSpc>
              <a:spcBef>
                <a:spcPct val="0"/>
              </a:spcBef>
              <a:buFontTx/>
              <a:buNone/>
              <a:tabLst>
                <a:tab pos="5738813" algn="l"/>
              </a:tabLst>
            </a:pP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Début </a:t>
            </a: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de </a:t>
            </a: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la plongée	Fin </a:t>
            </a: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de la plongée</a:t>
            </a:r>
          </a:p>
        </p:txBody>
      </p:sp>
      <p:cxnSp>
        <p:nvCxnSpPr>
          <p:cNvPr id="51" name="Connecteur droit 50">
            <a:extLst>
              <a:ext uri="{FF2B5EF4-FFF2-40B4-BE49-F238E27FC236}">
                <a16:creationId xmlns:a16="http://schemas.microsoft.com/office/drawing/2014/main" id="{0D8103B6-D997-4E4A-995E-44B7E0F40F29}"/>
              </a:ext>
            </a:extLst>
          </p:cNvPr>
          <p:cNvCxnSpPr/>
          <p:nvPr/>
        </p:nvCxnSpPr>
        <p:spPr>
          <a:xfrm>
            <a:off x="3236914" y="2438400"/>
            <a:ext cx="142875" cy="1081088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2" name="Connecteur droit 51">
            <a:extLst>
              <a:ext uri="{FF2B5EF4-FFF2-40B4-BE49-F238E27FC236}">
                <a16:creationId xmlns:a16="http://schemas.microsoft.com/office/drawing/2014/main" id="{4E62D4B1-56A2-4D83-B207-51C04347724C}"/>
              </a:ext>
            </a:extLst>
          </p:cNvPr>
          <p:cNvCxnSpPr/>
          <p:nvPr/>
        </p:nvCxnSpPr>
        <p:spPr>
          <a:xfrm>
            <a:off x="3379788" y="3519488"/>
            <a:ext cx="144462" cy="1079500"/>
          </a:xfrm>
          <a:prstGeom prst="line">
            <a:avLst/>
          </a:prstGeom>
          <a:ln>
            <a:solidFill>
              <a:srgbClr val="FF99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7" name="Connecteur droit 96">
            <a:extLst>
              <a:ext uri="{FF2B5EF4-FFF2-40B4-BE49-F238E27FC236}">
                <a16:creationId xmlns:a16="http://schemas.microsoft.com/office/drawing/2014/main" id="{BD263AE6-C1D3-4C27-B71A-CBB7DD6BFF82}"/>
              </a:ext>
            </a:extLst>
          </p:cNvPr>
          <p:cNvCxnSpPr/>
          <p:nvPr/>
        </p:nvCxnSpPr>
        <p:spPr>
          <a:xfrm>
            <a:off x="2587625" y="2438400"/>
            <a:ext cx="649288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8" name="Connecteur droit 97">
            <a:extLst>
              <a:ext uri="{FF2B5EF4-FFF2-40B4-BE49-F238E27FC236}">
                <a16:creationId xmlns:a16="http://schemas.microsoft.com/office/drawing/2014/main" id="{BFA31B81-69CB-4A52-B172-9A428F1B38C5}"/>
              </a:ext>
            </a:extLst>
          </p:cNvPr>
          <p:cNvCxnSpPr/>
          <p:nvPr/>
        </p:nvCxnSpPr>
        <p:spPr>
          <a:xfrm>
            <a:off x="3236914" y="2438400"/>
            <a:ext cx="142875" cy="1081088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99" name="Imag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7089" y="2219325"/>
            <a:ext cx="841375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0" name="Connecteur droit 99">
            <a:extLst>
              <a:ext uri="{FF2B5EF4-FFF2-40B4-BE49-F238E27FC236}">
                <a16:creationId xmlns:a16="http://schemas.microsoft.com/office/drawing/2014/main" id="{CFBB83F8-883F-4C21-A5EF-FC3D8C5C62C3}"/>
              </a:ext>
            </a:extLst>
          </p:cNvPr>
          <p:cNvCxnSpPr/>
          <p:nvPr/>
        </p:nvCxnSpPr>
        <p:spPr>
          <a:xfrm>
            <a:off x="3379788" y="3519488"/>
            <a:ext cx="144462" cy="107950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01" name="ZoneTexte 41"/>
          <p:cNvSpPr txBox="1">
            <a:spLocks noChangeArrowheads="1"/>
          </p:cNvSpPr>
          <p:nvPr/>
        </p:nvSpPr>
        <p:spPr bwMode="auto">
          <a:xfrm>
            <a:off x="5324476" y="2781300"/>
            <a:ext cx="5048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/>
              <a:t>6m</a:t>
            </a:r>
            <a:endParaRPr lang="en-US" altLang="en-US" sz="1800"/>
          </a:p>
        </p:txBody>
      </p:sp>
      <p:sp>
        <p:nvSpPr>
          <p:cNvPr id="102" name="ZoneTexte 42"/>
          <p:cNvSpPr txBox="1">
            <a:spLocks noChangeArrowheads="1"/>
          </p:cNvSpPr>
          <p:nvPr/>
        </p:nvSpPr>
        <p:spPr bwMode="auto">
          <a:xfrm>
            <a:off x="6261101" y="2438400"/>
            <a:ext cx="506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/>
              <a:t>3m</a:t>
            </a:r>
            <a:endParaRPr lang="en-US" altLang="en-US" sz="1800"/>
          </a:p>
        </p:txBody>
      </p:sp>
      <p:cxnSp>
        <p:nvCxnSpPr>
          <p:cNvPr id="103" name="Connecteur droit 102">
            <a:extLst>
              <a:ext uri="{FF2B5EF4-FFF2-40B4-BE49-F238E27FC236}">
                <a16:creationId xmlns:a16="http://schemas.microsoft.com/office/drawing/2014/main" id="{7036AC30-9668-4867-AF87-C9884DFA3527}"/>
              </a:ext>
            </a:extLst>
          </p:cNvPr>
          <p:cNvCxnSpPr/>
          <p:nvPr/>
        </p:nvCxnSpPr>
        <p:spPr>
          <a:xfrm>
            <a:off x="3524251" y="4598989"/>
            <a:ext cx="144463" cy="1081087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04" name="ZoneTexte 36"/>
          <p:cNvSpPr txBox="1">
            <a:spLocks noChangeArrowheads="1"/>
          </p:cNvSpPr>
          <p:nvPr/>
        </p:nvSpPr>
        <p:spPr bwMode="auto">
          <a:xfrm>
            <a:off x="3178176" y="5670550"/>
            <a:ext cx="6334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/>
              <a:t>60m</a:t>
            </a:r>
            <a:endParaRPr lang="en-US" altLang="en-US" sz="1800"/>
          </a:p>
        </p:txBody>
      </p:sp>
      <p:cxnSp>
        <p:nvCxnSpPr>
          <p:cNvPr id="105" name="Connecteur droit 104">
            <a:extLst>
              <a:ext uri="{FF2B5EF4-FFF2-40B4-BE49-F238E27FC236}">
                <a16:creationId xmlns:a16="http://schemas.microsoft.com/office/drawing/2014/main" id="{85BEF712-F130-4FB3-A509-95EC063823AA}"/>
              </a:ext>
            </a:extLst>
          </p:cNvPr>
          <p:cNvCxnSpPr/>
          <p:nvPr/>
        </p:nvCxnSpPr>
        <p:spPr>
          <a:xfrm>
            <a:off x="3668714" y="5680075"/>
            <a:ext cx="935037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6" name="Connecteur droit 105">
            <a:extLst>
              <a:ext uri="{FF2B5EF4-FFF2-40B4-BE49-F238E27FC236}">
                <a16:creationId xmlns:a16="http://schemas.microsoft.com/office/drawing/2014/main" id="{4A92B21A-7CBE-4C62-AAEE-5A6DBCAB08D3}"/>
              </a:ext>
            </a:extLst>
          </p:cNvPr>
          <p:cNvCxnSpPr/>
          <p:nvPr/>
        </p:nvCxnSpPr>
        <p:spPr>
          <a:xfrm flipV="1">
            <a:off x="4608514" y="3081339"/>
            <a:ext cx="1292225" cy="2598737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07" name="ZoneTexte 45"/>
          <p:cNvSpPr txBox="1">
            <a:spLocks noChangeArrowheads="1"/>
          </p:cNvSpPr>
          <p:nvPr/>
        </p:nvSpPr>
        <p:spPr bwMode="auto">
          <a:xfrm>
            <a:off x="3851276" y="5310189"/>
            <a:ext cx="492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/>
              <a:t>10’</a:t>
            </a:r>
            <a:endParaRPr lang="en-US" altLang="en-US" sz="1800"/>
          </a:p>
        </p:txBody>
      </p:sp>
      <p:cxnSp>
        <p:nvCxnSpPr>
          <p:cNvPr id="108" name="Connecteur droit 107">
            <a:extLst>
              <a:ext uri="{FF2B5EF4-FFF2-40B4-BE49-F238E27FC236}">
                <a16:creationId xmlns:a16="http://schemas.microsoft.com/office/drawing/2014/main" id="{15070A7B-70B0-4D12-8545-939DAACD5F60}"/>
              </a:ext>
            </a:extLst>
          </p:cNvPr>
          <p:cNvCxnSpPr/>
          <p:nvPr/>
        </p:nvCxnSpPr>
        <p:spPr>
          <a:xfrm>
            <a:off x="5900739" y="3081338"/>
            <a:ext cx="503237" cy="6350"/>
          </a:xfrm>
          <a:prstGeom prst="line">
            <a:avLst/>
          </a:prstGeom>
          <a:ln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9" name="Connecteur droit 108">
            <a:extLst>
              <a:ext uri="{FF2B5EF4-FFF2-40B4-BE49-F238E27FC236}">
                <a16:creationId xmlns:a16="http://schemas.microsoft.com/office/drawing/2014/main" id="{83997177-0580-4D52-B06B-294DCE3F041E}"/>
              </a:ext>
            </a:extLst>
          </p:cNvPr>
          <p:cNvCxnSpPr/>
          <p:nvPr/>
        </p:nvCxnSpPr>
        <p:spPr>
          <a:xfrm flipV="1">
            <a:off x="6403976" y="2751138"/>
            <a:ext cx="398463" cy="336550"/>
          </a:xfrm>
          <a:prstGeom prst="line">
            <a:avLst/>
          </a:prstGeom>
          <a:ln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0" name="Connecteur droit 109">
            <a:extLst>
              <a:ext uri="{FF2B5EF4-FFF2-40B4-BE49-F238E27FC236}">
                <a16:creationId xmlns:a16="http://schemas.microsoft.com/office/drawing/2014/main" id="{E3338B95-5C5A-4D71-B5E1-C65FF316D799}"/>
              </a:ext>
            </a:extLst>
          </p:cNvPr>
          <p:cNvCxnSpPr/>
          <p:nvPr/>
        </p:nvCxnSpPr>
        <p:spPr>
          <a:xfrm>
            <a:off x="6802439" y="2751138"/>
            <a:ext cx="682625" cy="4762"/>
          </a:xfrm>
          <a:prstGeom prst="line">
            <a:avLst/>
          </a:prstGeom>
          <a:ln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1" name="Connecteur droit 110">
            <a:extLst>
              <a:ext uri="{FF2B5EF4-FFF2-40B4-BE49-F238E27FC236}">
                <a16:creationId xmlns:a16="http://schemas.microsoft.com/office/drawing/2014/main" id="{60DAC21B-6702-4130-A7B9-75858A7E3CF0}"/>
              </a:ext>
            </a:extLst>
          </p:cNvPr>
          <p:cNvCxnSpPr/>
          <p:nvPr/>
        </p:nvCxnSpPr>
        <p:spPr>
          <a:xfrm flipV="1">
            <a:off x="7485063" y="2438401"/>
            <a:ext cx="334962" cy="314325"/>
          </a:xfrm>
          <a:prstGeom prst="line">
            <a:avLst/>
          </a:prstGeom>
          <a:ln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2" name="Connecteur droit 111">
            <a:extLst>
              <a:ext uri="{FF2B5EF4-FFF2-40B4-BE49-F238E27FC236}">
                <a16:creationId xmlns:a16="http://schemas.microsoft.com/office/drawing/2014/main" id="{8953EFD7-D923-40C2-829B-B686E6D2B777}"/>
              </a:ext>
            </a:extLst>
          </p:cNvPr>
          <p:cNvCxnSpPr/>
          <p:nvPr/>
        </p:nvCxnSpPr>
        <p:spPr>
          <a:xfrm>
            <a:off x="7820025" y="2438400"/>
            <a:ext cx="649288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13" name="ZoneTexte 51"/>
          <p:cNvSpPr txBox="1">
            <a:spLocks noChangeArrowheads="1"/>
          </p:cNvSpPr>
          <p:nvPr/>
        </p:nvSpPr>
        <p:spPr bwMode="auto">
          <a:xfrm>
            <a:off x="5895976" y="2706689"/>
            <a:ext cx="365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/>
              <a:t>2’</a:t>
            </a:r>
            <a:endParaRPr lang="en-US" altLang="en-US" sz="1800"/>
          </a:p>
        </p:txBody>
      </p:sp>
      <p:sp>
        <p:nvSpPr>
          <p:cNvPr id="114" name="ZoneTexte 52"/>
          <p:cNvSpPr txBox="1">
            <a:spLocks noChangeArrowheads="1"/>
          </p:cNvSpPr>
          <p:nvPr/>
        </p:nvSpPr>
        <p:spPr bwMode="auto">
          <a:xfrm>
            <a:off x="6904039" y="2411414"/>
            <a:ext cx="365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/>
              <a:t>6’</a:t>
            </a:r>
            <a:endParaRPr lang="en-US" altLang="en-US" sz="1800"/>
          </a:p>
        </p:txBody>
      </p:sp>
      <p:sp>
        <p:nvSpPr>
          <p:cNvPr id="115" name="ZoneTexte 53"/>
          <p:cNvSpPr txBox="1">
            <a:spLocks noChangeArrowheads="1"/>
          </p:cNvSpPr>
          <p:nvPr/>
        </p:nvSpPr>
        <p:spPr bwMode="auto">
          <a:xfrm>
            <a:off x="6124576" y="5310189"/>
            <a:ext cx="492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rgbClr val="00B0F0"/>
                </a:solidFill>
              </a:rPr>
              <a:t>13’</a:t>
            </a:r>
            <a:endParaRPr lang="en-US" altLang="en-US" sz="1800" dirty="0">
              <a:solidFill>
                <a:srgbClr val="00B0F0"/>
              </a:solidFill>
            </a:endParaRPr>
          </a:p>
        </p:txBody>
      </p:sp>
      <p:pic>
        <p:nvPicPr>
          <p:cNvPr id="116" name="Imag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1726" y="5308600"/>
            <a:ext cx="841375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7" name="Image 13">
            <a:extLst>
              <a:ext uri="{FF2B5EF4-FFF2-40B4-BE49-F238E27FC236}">
                <a16:creationId xmlns:a16="http://schemas.microsoft.com/office/drawing/2014/main" id="{3D34F751-E70E-4398-8C07-921C3B8562B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97800" y="2563813"/>
            <a:ext cx="839788" cy="938212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pic>
        <p:nvPicPr>
          <p:cNvPr id="118" name="Imag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9025" y="5310188"/>
            <a:ext cx="839788" cy="93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9" name="ZoneTexte 55"/>
          <p:cNvSpPr txBox="1">
            <a:spLocks noChangeArrowheads="1"/>
          </p:cNvSpPr>
          <p:nvPr/>
        </p:nvSpPr>
        <p:spPr bwMode="auto">
          <a:xfrm>
            <a:off x="7474744" y="5139532"/>
            <a:ext cx="23256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chemeClr val="accent1"/>
                </a:solidFill>
              </a:rPr>
              <a:t>Consommation pour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chemeClr val="accent1"/>
                </a:solidFill>
              </a:rPr>
              <a:t>remonter : &gt; 40 bar</a:t>
            </a:r>
            <a:endParaRPr lang="en-US" altLang="en-US" sz="1800" dirty="0">
              <a:solidFill>
                <a:schemeClr val="accent1"/>
              </a:solidFill>
            </a:endParaRPr>
          </a:p>
        </p:txBody>
      </p:sp>
      <p:sp>
        <p:nvSpPr>
          <p:cNvPr id="120" name="ZoneTexte 44"/>
          <p:cNvSpPr txBox="1">
            <a:spLocks noChangeArrowheads="1"/>
          </p:cNvSpPr>
          <p:nvPr/>
        </p:nvSpPr>
        <p:spPr bwMode="auto">
          <a:xfrm>
            <a:off x="6908801" y="5310189"/>
            <a:ext cx="492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>
                <a:solidFill>
                  <a:srgbClr val="FF0000"/>
                </a:solidFill>
              </a:rPr>
              <a:t>26’</a:t>
            </a:r>
            <a:endParaRPr lang="en-US" altLang="en-US" sz="1800">
              <a:solidFill>
                <a:srgbClr val="FF0000"/>
              </a:solidFill>
            </a:endParaRPr>
          </a:p>
        </p:txBody>
      </p:sp>
      <p:cxnSp>
        <p:nvCxnSpPr>
          <p:cNvPr id="121" name="Connecteur droit avec flèche 120">
            <a:extLst>
              <a:ext uri="{FF2B5EF4-FFF2-40B4-BE49-F238E27FC236}">
                <a16:creationId xmlns:a16="http://schemas.microsoft.com/office/drawing/2014/main" id="{92B1DEE8-986E-4412-9851-A00B03313319}"/>
              </a:ext>
            </a:extLst>
          </p:cNvPr>
          <p:cNvCxnSpPr/>
          <p:nvPr/>
        </p:nvCxnSpPr>
        <p:spPr>
          <a:xfrm>
            <a:off x="6592888" y="5464175"/>
            <a:ext cx="387350" cy="793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2" name="ZoneTexte 121"/>
          <p:cNvSpPr txBox="1">
            <a:spLocks noChangeArrowheads="1"/>
          </p:cNvSpPr>
          <p:nvPr/>
        </p:nvSpPr>
        <p:spPr bwMode="auto">
          <a:xfrm>
            <a:off x="2805113" y="4527551"/>
            <a:ext cx="24939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rgbClr val="FF0000"/>
                </a:solidFill>
              </a:rPr>
              <a:t>Panne d’air du binôme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rgbClr val="FF0000"/>
                </a:solidFill>
              </a:rPr>
              <a:t>	            =&gt;</a:t>
            </a:r>
            <a:endParaRPr lang="en-US" altLang="en-US" sz="1800" dirty="0">
              <a:solidFill>
                <a:srgbClr val="FF0000"/>
              </a:solidFill>
            </a:endParaRPr>
          </a:p>
        </p:txBody>
      </p:sp>
      <p:cxnSp>
        <p:nvCxnSpPr>
          <p:cNvPr id="123" name="Connecteur droit avec flèche 122">
            <a:extLst>
              <a:ext uri="{FF2B5EF4-FFF2-40B4-BE49-F238E27FC236}">
                <a16:creationId xmlns:a16="http://schemas.microsoft.com/office/drawing/2014/main" id="{124C0376-B160-43BA-8132-FB2EC0217C22}"/>
              </a:ext>
            </a:extLst>
          </p:cNvPr>
          <p:cNvCxnSpPr/>
          <p:nvPr/>
        </p:nvCxnSpPr>
        <p:spPr>
          <a:xfrm>
            <a:off x="4186238" y="4976814"/>
            <a:ext cx="417512" cy="69373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4" name="Connecteur droit 123">
            <a:extLst>
              <a:ext uri="{FF2B5EF4-FFF2-40B4-BE49-F238E27FC236}">
                <a16:creationId xmlns:a16="http://schemas.microsoft.com/office/drawing/2014/main" id="{47F35E2D-FC05-44A0-B842-83C100A73667}"/>
              </a:ext>
            </a:extLst>
          </p:cNvPr>
          <p:cNvCxnSpPr/>
          <p:nvPr/>
        </p:nvCxnSpPr>
        <p:spPr>
          <a:xfrm flipV="1">
            <a:off x="4603751" y="3081339"/>
            <a:ext cx="1292225" cy="2598737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25" name="Connecteur droit 124">
            <a:extLst>
              <a:ext uri="{FF2B5EF4-FFF2-40B4-BE49-F238E27FC236}">
                <a16:creationId xmlns:a16="http://schemas.microsoft.com/office/drawing/2014/main" id="{079941A5-4793-47E5-AADD-7B0FC958EFF9}"/>
              </a:ext>
            </a:extLst>
          </p:cNvPr>
          <p:cNvCxnSpPr/>
          <p:nvPr/>
        </p:nvCxnSpPr>
        <p:spPr>
          <a:xfrm>
            <a:off x="5895975" y="3079750"/>
            <a:ext cx="503238" cy="635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26" name="Connecteur droit 125">
            <a:extLst>
              <a:ext uri="{FF2B5EF4-FFF2-40B4-BE49-F238E27FC236}">
                <a16:creationId xmlns:a16="http://schemas.microsoft.com/office/drawing/2014/main" id="{3F6E41E0-CAC9-4017-B11B-9D71E3AAC2F9}"/>
              </a:ext>
            </a:extLst>
          </p:cNvPr>
          <p:cNvCxnSpPr/>
          <p:nvPr/>
        </p:nvCxnSpPr>
        <p:spPr>
          <a:xfrm flipV="1">
            <a:off x="6399213" y="2749550"/>
            <a:ext cx="398462" cy="33655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27" name="Connecteur droit 126">
            <a:extLst>
              <a:ext uri="{FF2B5EF4-FFF2-40B4-BE49-F238E27FC236}">
                <a16:creationId xmlns:a16="http://schemas.microsoft.com/office/drawing/2014/main" id="{9D7C0506-CDC9-4BF8-9646-82E444DEDC46}"/>
              </a:ext>
            </a:extLst>
          </p:cNvPr>
          <p:cNvCxnSpPr/>
          <p:nvPr/>
        </p:nvCxnSpPr>
        <p:spPr>
          <a:xfrm>
            <a:off x="6797676" y="2749551"/>
            <a:ext cx="682625" cy="4763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28" name="Connecteur droit 127">
            <a:extLst>
              <a:ext uri="{FF2B5EF4-FFF2-40B4-BE49-F238E27FC236}">
                <a16:creationId xmlns:a16="http://schemas.microsoft.com/office/drawing/2014/main" id="{2C140C18-90A2-4A4E-ADFD-4A70FFEF592F}"/>
              </a:ext>
            </a:extLst>
          </p:cNvPr>
          <p:cNvCxnSpPr/>
          <p:nvPr/>
        </p:nvCxnSpPr>
        <p:spPr>
          <a:xfrm flipV="1">
            <a:off x="7480301" y="2438401"/>
            <a:ext cx="334963" cy="314325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29" name="Connecteur droit avec flèche 128">
            <a:extLst>
              <a:ext uri="{FF2B5EF4-FFF2-40B4-BE49-F238E27FC236}">
                <a16:creationId xmlns:a16="http://schemas.microsoft.com/office/drawing/2014/main" id="{97175B2A-0265-4B7E-A19E-E326106E9414}"/>
              </a:ext>
            </a:extLst>
          </p:cNvPr>
          <p:cNvCxnSpPr>
            <a:stCxn id="130" idx="0"/>
          </p:cNvCxnSpPr>
          <p:nvPr/>
        </p:nvCxnSpPr>
        <p:spPr>
          <a:xfrm flipH="1" flipV="1">
            <a:off x="7273925" y="2757489"/>
            <a:ext cx="127000" cy="100647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30" name="Image 129">
            <a:extLst>
              <a:ext uri="{FF2B5EF4-FFF2-40B4-BE49-F238E27FC236}">
                <a16:creationId xmlns:a16="http://schemas.microsoft.com/office/drawing/2014/main" id="{CFB03329-18EE-4D85-8434-CC459AA11B8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77064" y="3763964"/>
            <a:ext cx="847725" cy="947737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131" name="ZoneTexte 130"/>
          <p:cNvSpPr txBox="1">
            <a:spLocks noChangeArrowheads="1"/>
          </p:cNvSpPr>
          <p:nvPr/>
        </p:nvSpPr>
        <p:spPr bwMode="auto">
          <a:xfrm>
            <a:off x="4697413" y="3394076"/>
            <a:ext cx="27495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>
                <a:solidFill>
                  <a:srgbClr val="FF0000"/>
                </a:solidFill>
              </a:rPr>
              <a:t>Panne d’air de l’assistant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r-FR" altLang="en-US" sz="1800">
                <a:solidFill>
                  <a:srgbClr val="FF0000"/>
                </a:solidFill>
              </a:rPr>
              <a:t>	            =&gt;</a:t>
            </a:r>
            <a:endParaRPr lang="en-US" altLang="en-US" sz="18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680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/>
      <p:bldP spid="13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/>
              <a:t>Cas pratique des plongées au niveau 3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23739" y="1123450"/>
            <a:ext cx="10058400" cy="5065058"/>
          </a:xfrm>
        </p:spPr>
        <p:txBody>
          <a:bodyPr/>
          <a:lstStyle/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altLang="fr-FR" dirty="0">
                <a:solidFill>
                  <a:schemeClr val="tx1"/>
                </a:solidFill>
              </a:rPr>
              <a:t>De façon générale, pour toute plongée de niveau 3, il est conseillé de prendre une marge de sécurité, équivalente à 2,5 fois ce qu’il vous faudrait pour faire votre </a:t>
            </a:r>
            <a:r>
              <a:rPr lang="fr-FR" altLang="fr-FR" dirty="0" smtClean="0">
                <a:solidFill>
                  <a:schemeClr val="tx1"/>
                </a:solidFill>
              </a:rPr>
              <a:t>remontée seul avec palier</a:t>
            </a: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738813" algn="ctr"/>
              </a:tabLst>
              <a:defRPr/>
            </a:pPr>
            <a:r>
              <a:rPr lang="fr-FR" altLang="fr-FR" sz="1600" dirty="0" smtClean="0">
                <a:solidFill>
                  <a:prstClr val="black"/>
                </a:solidFill>
              </a:rPr>
              <a:t>Il </a:t>
            </a:r>
            <a:r>
              <a:rPr lang="fr-FR" altLang="fr-FR" sz="1600" dirty="0">
                <a:solidFill>
                  <a:prstClr val="black"/>
                </a:solidFill>
              </a:rPr>
              <a:t>y a plus de stress qu’en temps </a:t>
            </a:r>
            <a:r>
              <a:rPr lang="fr-FR" altLang="fr-FR" sz="1600" dirty="0" smtClean="0">
                <a:solidFill>
                  <a:prstClr val="black"/>
                </a:solidFill>
              </a:rPr>
              <a:t>normal</a:t>
            </a:r>
            <a:endParaRPr lang="fr-FR" altLang="fr-FR" sz="1600" dirty="0">
              <a:solidFill>
                <a:prstClr val="black"/>
              </a:solidFill>
            </a:endParaRP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738813" algn="ctr"/>
              </a:tabLst>
              <a:defRPr/>
            </a:pPr>
            <a:r>
              <a:rPr lang="fr-FR" altLang="fr-FR" sz="1600" dirty="0" smtClean="0">
                <a:solidFill>
                  <a:schemeClr val="tx1"/>
                </a:solidFill>
              </a:rPr>
              <a:t>Si </a:t>
            </a:r>
            <a:r>
              <a:rPr lang="fr-FR" altLang="fr-FR" sz="1600" dirty="0">
                <a:solidFill>
                  <a:schemeClr val="tx1"/>
                </a:solidFill>
              </a:rPr>
              <a:t>vous estimez qu’il vous faut </a:t>
            </a:r>
            <a:r>
              <a:rPr lang="fr-FR" altLang="fr-FR" sz="1600" dirty="0" smtClean="0">
                <a:solidFill>
                  <a:schemeClr val="tx1"/>
                </a:solidFill>
              </a:rPr>
              <a:t>30b </a:t>
            </a:r>
            <a:r>
              <a:rPr lang="fr-FR" altLang="fr-FR" sz="1600" dirty="0">
                <a:solidFill>
                  <a:schemeClr val="tx1"/>
                </a:solidFill>
              </a:rPr>
              <a:t>pour remonter, il faudrait partir du fond avant que votre manomètre n’affiche : 2,5 x 30 = </a:t>
            </a:r>
            <a:r>
              <a:rPr lang="fr-FR" altLang="fr-FR" sz="1600" b="1" dirty="0" smtClean="0">
                <a:solidFill>
                  <a:schemeClr val="tx1"/>
                </a:solidFill>
              </a:rPr>
              <a:t>75b</a:t>
            </a:r>
            <a:r>
              <a:rPr lang="fr-FR" altLang="fr-FR" sz="1600" dirty="0" smtClean="0">
                <a:solidFill>
                  <a:schemeClr val="tx1"/>
                </a:solidFill>
              </a:rPr>
              <a:t> </a:t>
            </a:r>
            <a:endParaRPr lang="fr-FR" altLang="fr-FR" sz="16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spcBef>
                <a:spcPct val="0"/>
              </a:spcBef>
              <a:buNone/>
            </a:pPr>
            <a:endParaRPr lang="fr-FR" altLang="fr-FR" b="1" dirty="0">
              <a:solidFill>
                <a:srgbClr val="333399"/>
              </a:solidFill>
              <a:ea typeface="MS PGothic" panose="020B0600070205080204" pitchFamily="34" charset="-128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None/>
            </a:pPr>
            <a:r>
              <a:rPr lang="fr-FR" altLang="fr-FR" b="1" dirty="0">
                <a:solidFill>
                  <a:srgbClr val="FF0000"/>
                </a:solidFill>
                <a:ea typeface="MS PGothic" panose="020B0600070205080204" pitchFamily="34" charset="-128"/>
              </a:rPr>
              <a:t>C’est pour cela qu’on décale la </a:t>
            </a:r>
            <a:r>
              <a:rPr lang="fr-FR" altLang="fr-FR" b="1" dirty="0" err="1">
                <a:solidFill>
                  <a:srgbClr val="FF0000"/>
                </a:solidFill>
                <a:ea typeface="MS PGothic" panose="020B0600070205080204" pitchFamily="34" charset="-128"/>
              </a:rPr>
              <a:t>mi-pression</a:t>
            </a:r>
            <a:r>
              <a:rPr lang="fr-FR" altLang="fr-FR" b="1" dirty="0">
                <a:solidFill>
                  <a:srgbClr val="FF0000"/>
                </a:solidFill>
                <a:ea typeface="MS PGothic" panose="020B0600070205080204" pitchFamily="34" charset="-128"/>
              </a:rPr>
              <a:t> </a:t>
            </a:r>
            <a:r>
              <a:rPr lang="fr-FR" altLang="fr-FR" b="1" dirty="0" smtClean="0">
                <a:solidFill>
                  <a:srgbClr val="FF0000"/>
                </a:solidFill>
                <a:ea typeface="MS PGothic" panose="020B0600070205080204" pitchFamily="34" charset="-128"/>
              </a:rPr>
              <a:t>à 120b et </a:t>
            </a:r>
            <a:r>
              <a:rPr lang="fr-FR" altLang="fr-FR" b="1" dirty="0">
                <a:solidFill>
                  <a:srgbClr val="FF0000"/>
                </a:solidFill>
                <a:ea typeface="MS PGothic" panose="020B0600070205080204" pitchFamily="34" charset="-128"/>
              </a:rPr>
              <a:t>surtout la réserve à 80 </a:t>
            </a:r>
            <a:r>
              <a:rPr lang="fr-FR" altLang="fr-FR" b="1" dirty="0" smtClean="0">
                <a:solidFill>
                  <a:srgbClr val="FF0000"/>
                </a:solidFill>
                <a:ea typeface="MS PGothic" panose="020B0600070205080204" pitchFamily="34" charset="-128"/>
              </a:rPr>
              <a:t>bar</a:t>
            </a:r>
            <a:endParaRPr lang="fr-FR" altLang="fr-FR" b="1" dirty="0">
              <a:solidFill>
                <a:srgbClr val="FF0000"/>
              </a:solidFill>
              <a:ea typeface="MS PGothic" panose="020B0600070205080204" pitchFamily="34" charset="-128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None/>
            </a:pPr>
            <a:endParaRPr lang="fr-FR" altLang="fr-FR" b="1" dirty="0">
              <a:solidFill>
                <a:srgbClr val="333399"/>
              </a:solidFill>
              <a:ea typeface="MS PGothic" panose="020B0600070205080204" pitchFamily="34" charset="-128"/>
            </a:endParaRPr>
          </a:p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altLang="fr-FR" dirty="0" smtClean="0">
                <a:solidFill>
                  <a:schemeClr val="tx1"/>
                </a:solidFill>
              </a:rPr>
              <a:t>Ne </a:t>
            </a:r>
            <a:r>
              <a:rPr lang="fr-FR" altLang="fr-FR" dirty="0">
                <a:solidFill>
                  <a:schemeClr val="tx1"/>
                </a:solidFill>
              </a:rPr>
              <a:t>soyez pas surpris, généralement à la sortie d’une plongée de niveau 3 qui s’est bien passée, il vous restera pas mal </a:t>
            </a:r>
            <a:r>
              <a:rPr lang="fr-FR" altLang="fr-FR" dirty="0" smtClean="0">
                <a:solidFill>
                  <a:schemeClr val="tx1"/>
                </a:solidFill>
              </a:rPr>
              <a:t>d’air</a:t>
            </a:r>
            <a:endParaRPr lang="fr-FR" altLang="fr-FR" dirty="0">
              <a:solidFill>
                <a:schemeClr val="tx1"/>
              </a:solidFill>
            </a:endParaRP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694A6-B23A-4AB7-95AF-AA33E8E8BBC4}" type="datetime1">
              <a:rPr lang="fr-FR" smtClean="0"/>
              <a:t>18/03/2023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765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/>
              <a:t>Rappels sur l’essoufflement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23739" y="1123450"/>
            <a:ext cx="10058400" cy="5065058"/>
          </a:xfrm>
        </p:spPr>
        <p:txBody>
          <a:bodyPr>
            <a:normAutofit lnSpcReduction="10000"/>
          </a:bodyPr>
          <a:lstStyle/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altLang="fr-FR" dirty="0">
                <a:solidFill>
                  <a:schemeClr val="tx1"/>
                </a:solidFill>
              </a:rPr>
              <a:t>De façon générale, pour toute plongée de niveau 3, il est conseillé de prendre une marge de sécurité, équivalente à 2,5 fois ce qu’il vous faudrait pour faire votre </a:t>
            </a:r>
            <a:r>
              <a:rPr lang="fr-FR" altLang="fr-FR" dirty="0" smtClean="0">
                <a:solidFill>
                  <a:schemeClr val="tx1"/>
                </a:solidFill>
              </a:rPr>
              <a:t>remontée seul avec palier</a:t>
            </a: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738813" algn="ctr"/>
              </a:tabLst>
              <a:defRPr/>
            </a:pPr>
            <a:r>
              <a:rPr lang="fr-FR" altLang="fr-FR" sz="1600" dirty="0" smtClean="0">
                <a:solidFill>
                  <a:prstClr val="black"/>
                </a:solidFill>
              </a:rPr>
              <a:t>Il </a:t>
            </a:r>
            <a:r>
              <a:rPr lang="fr-FR" altLang="fr-FR" sz="1600" dirty="0">
                <a:solidFill>
                  <a:prstClr val="black"/>
                </a:solidFill>
              </a:rPr>
              <a:t>y a plus de stress qu’en temps </a:t>
            </a:r>
            <a:r>
              <a:rPr lang="fr-FR" altLang="fr-FR" sz="1600" dirty="0" smtClean="0">
                <a:solidFill>
                  <a:prstClr val="black"/>
                </a:solidFill>
              </a:rPr>
              <a:t>normal</a:t>
            </a:r>
            <a:endParaRPr lang="fr-FR" altLang="fr-FR" sz="1600" dirty="0">
              <a:solidFill>
                <a:prstClr val="black"/>
              </a:solidFill>
            </a:endParaRP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738813" algn="ctr"/>
              </a:tabLst>
              <a:defRPr/>
            </a:pPr>
            <a:r>
              <a:rPr lang="fr-FR" altLang="fr-FR" sz="1600" dirty="0" smtClean="0">
                <a:solidFill>
                  <a:schemeClr val="tx1"/>
                </a:solidFill>
              </a:rPr>
              <a:t>Si </a:t>
            </a:r>
            <a:r>
              <a:rPr lang="fr-FR" altLang="fr-FR" sz="1600" dirty="0">
                <a:solidFill>
                  <a:schemeClr val="tx1"/>
                </a:solidFill>
              </a:rPr>
              <a:t>vous estimez qu’il vous faut </a:t>
            </a:r>
            <a:r>
              <a:rPr lang="fr-FR" altLang="fr-FR" sz="1600" dirty="0" smtClean="0">
                <a:solidFill>
                  <a:schemeClr val="tx1"/>
                </a:solidFill>
              </a:rPr>
              <a:t>30b </a:t>
            </a:r>
            <a:r>
              <a:rPr lang="fr-FR" altLang="fr-FR" sz="1600" dirty="0">
                <a:solidFill>
                  <a:schemeClr val="tx1"/>
                </a:solidFill>
              </a:rPr>
              <a:t>pour remonter, il faudrait partir du fond avant que votre manomètre n’affiche : 2,5 x 30 = </a:t>
            </a:r>
            <a:r>
              <a:rPr lang="fr-FR" altLang="fr-FR" sz="1600" b="1" dirty="0" smtClean="0">
                <a:solidFill>
                  <a:schemeClr val="tx1"/>
                </a:solidFill>
              </a:rPr>
              <a:t>75b</a:t>
            </a:r>
            <a:endParaRPr lang="fr-FR" altLang="fr-FR" sz="1600" dirty="0">
              <a:solidFill>
                <a:schemeClr val="tx1"/>
              </a:solidFill>
            </a:endParaRPr>
          </a:p>
          <a:p>
            <a:pPr marL="179388" lvl="1" indent="-179388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endParaRPr lang="fr-FR" altLang="fr-FR" dirty="0" smtClean="0">
              <a:solidFill>
                <a:schemeClr val="tx1"/>
              </a:solidFill>
            </a:endParaRPr>
          </a:p>
          <a:p>
            <a:pPr marL="179388" lvl="1" indent="-179388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altLang="fr-FR" dirty="0" smtClean="0">
                <a:solidFill>
                  <a:schemeClr val="tx1"/>
                </a:solidFill>
              </a:rPr>
              <a:t>Une </a:t>
            </a:r>
            <a:r>
              <a:rPr lang="fr-FR" altLang="fr-FR" dirty="0">
                <a:solidFill>
                  <a:schemeClr val="tx1"/>
                </a:solidFill>
              </a:rPr>
              <a:t>personne en état d’essoufflement consomme 5 à 6 fois plus d’air qu’en temps </a:t>
            </a:r>
            <a:r>
              <a:rPr lang="fr-FR" altLang="fr-FR" dirty="0" smtClean="0">
                <a:solidFill>
                  <a:schemeClr val="tx1"/>
                </a:solidFill>
              </a:rPr>
              <a:t>normal</a:t>
            </a:r>
            <a:endParaRPr lang="fr-FR" altLang="fr-FR" dirty="0">
              <a:solidFill>
                <a:schemeClr val="tx1"/>
              </a:solidFill>
            </a:endParaRP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738813" algn="ctr"/>
              </a:tabLst>
              <a:defRPr/>
            </a:pPr>
            <a:r>
              <a:rPr lang="fr-FR" altLang="fr-FR" sz="1600" dirty="0" smtClean="0">
                <a:solidFill>
                  <a:prstClr val="black"/>
                </a:solidFill>
              </a:rPr>
              <a:t>A 20m un Niv.2 en </a:t>
            </a:r>
            <a:r>
              <a:rPr lang="fr-FR" altLang="fr-FR" sz="1600" dirty="0">
                <a:solidFill>
                  <a:prstClr val="black"/>
                </a:solidFill>
              </a:rPr>
              <a:t>essoufflement </a:t>
            </a:r>
            <a:r>
              <a:rPr lang="fr-FR" altLang="fr-FR" sz="1600" dirty="0" smtClean="0">
                <a:solidFill>
                  <a:prstClr val="black"/>
                </a:solidFill>
              </a:rPr>
              <a:t>sera </a:t>
            </a:r>
            <a:r>
              <a:rPr lang="fr-FR" altLang="fr-FR" sz="1600" dirty="0">
                <a:solidFill>
                  <a:prstClr val="black"/>
                </a:solidFill>
              </a:rPr>
              <a:t>en panne d’air au bout de </a:t>
            </a:r>
            <a:r>
              <a:rPr lang="fr-FR" altLang="fr-FR" sz="1600" dirty="0" smtClean="0">
                <a:solidFill>
                  <a:prstClr val="black"/>
                </a:solidFill>
              </a:rPr>
              <a:t>: (</a:t>
            </a:r>
            <a:r>
              <a:rPr lang="fr-FR" altLang="fr-FR" sz="1600" dirty="0">
                <a:solidFill>
                  <a:prstClr val="black"/>
                </a:solidFill>
              </a:rPr>
              <a:t>12 x 200) / (5 x 20 x 3) = </a:t>
            </a:r>
            <a:r>
              <a:rPr lang="fr-FR" altLang="fr-FR" sz="1600" b="1" dirty="0" smtClean="0">
                <a:solidFill>
                  <a:prstClr val="black"/>
                </a:solidFill>
              </a:rPr>
              <a:t>8</a:t>
            </a:r>
            <a:r>
              <a:rPr lang="fr-FR" altLang="fr-FR" sz="1600" b="1" dirty="0">
                <a:solidFill>
                  <a:prstClr val="black"/>
                </a:solidFill>
              </a:rPr>
              <a:t> </a:t>
            </a:r>
            <a:r>
              <a:rPr lang="fr-FR" altLang="fr-FR" sz="1600" b="1" dirty="0" smtClean="0">
                <a:solidFill>
                  <a:prstClr val="black"/>
                </a:solidFill>
              </a:rPr>
              <a:t>minutes</a:t>
            </a:r>
            <a:endParaRPr lang="fr-FR" altLang="fr-FR" sz="1600" b="1" dirty="0">
              <a:solidFill>
                <a:prstClr val="black"/>
              </a:solidFill>
            </a:endParaRPr>
          </a:p>
          <a:p>
            <a:pPr marL="648018" lvl="3" indent="-2857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ü"/>
              <a:tabLst>
                <a:tab pos="2693988" algn="ctr"/>
                <a:tab pos="4124325" algn="ctr"/>
                <a:tab pos="5738813" algn="ctr"/>
              </a:tabLst>
              <a:defRPr/>
            </a:pPr>
            <a:r>
              <a:rPr lang="fr-FR" altLang="fr-FR" dirty="0">
                <a:solidFill>
                  <a:prstClr val="black"/>
                </a:solidFill>
              </a:rPr>
              <a:t>Il vous faut environ </a:t>
            </a:r>
            <a:r>
              <a:rPr lang="fr-FR" altLang="fr-FR" dirty="0" smtClean="0">
                <a:solidFill>
                  <a:prstClr val="black"/>
                </a:solidFill>
              </a:rPr>
              <a:t>2 minutes pour </a:t>
            </a:r>
            <a:r>
              <a:rPr lang="fr-FR" altLang="fr-FR" dirty="0">
                <a:solidFill>
                  <a:prstClr val="black"/>
                </a:solidFill>
              </a:rPr>
              <a:t>remonter sans palier</a:t>
            </a:r>
          </a:p>
          <a:p>
            <a:pPr marL="452438" lvl="2" indent="-273050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738813" algn="ctr"/>
              </a:tabLst>
              <a:defRPr/>
            </a:pPr>
            <a:r>
              <a:rPr lang="fr-FR" altLang="fr-FR" sz="1600" dirty="0" smtClean="0">
                <a:solidFill>
                  <a:prstClr val="black"/>
                </a:solidFill>
              </a:rPr>
              <a:t>A 60m un Niv.3 en </a:t>
            </a:r>
            <a:r>
              <a:rPr lang="fr-FR" altLang="fr-FR" sz="1600" dirty="0">
                <a:solidFill>
                  <a:prstClr val="black"/>
                </a:solidFill>
              </a:rPr>
              <a:t>essoufflement </a:t>
            </a:r>
            <a:r>
              <a:rPr lang="fr-FR" altLang="fr-FR" sz="1600" dirty="0" smtClean="0">
                <a:solidFill>
                  <a:prstClr val="black"/>
                </a:solidFill>
              </a:rPr>
              <a:t>sera </a:t>
            </a:r>
            <a:r>
              <a:rPr lang="fr-FR" altLang="fr-FR" sz="1600" dirty="0">
                <a:solidFill>
                  <a:prstClr val="black"/>
                </a:solidFill>
              </a:rPr>
              <a:t>en panne d’air au bout de </a:t>
            </a:r>
            <a:r>
              <a:rPr lang="fr-FR" altLang="fr-FR" sz="1600" dirty="0" smtClean="0">
                <a:solidFill>
                  <a:prstClr val="black"/>
                </a:solidFill>
              </a:rPr>
              <a:t>: (</a:t>
            </a:r>
            <a:r>
              <a:rPr lang="fr-FR" altLang="fr-FR" sz="1600" dirty="0">
                <a:solidFill>
                  <a:prstClr val="black"/>
                </a:solidFill>
              </a:rPr>
              <a:t>15 x 200) / (5 x 20 x 7) = </a:t>
            </a:r>
            <a:r>
              <a:rPr lang="fr-FR" altLang="fr-FR" sz="1600" b="1" dirty="0" smtClean="0">
                <a:solidFill>
                  <a:prstClr val="black"/>
                </a:solidFill>
              </a:rPr>
              <a:t>4 minutes</a:t>
            </a:r>
            <a:endParaRPr lang="fr-FR" altLang="fr-FR" sz="1600" b="1" dirty="0">
              <a:solidFill>
                <a:prstClr val="black"/>
              </a:solidFill>
            </a:endParaRPr>
          </a:p>
          <a:p>
            <a:pPr marL="648018" lvl="3" indent="-285750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ü"/>
              <a:tabLst>
                <a:tab pos="2693988" algn="ctr"/>
                <a:tab pos="4124325" algn="ctr"/>
                <a:tab pos="5738813" algn="ctr"/>
              </a:tabLst>
              <a:defRPr/>
            </a:pPr>
            <a:r>
              <a:rPr lang="fr-FR" altLang="fr-FR" dirty="0">
                <a:solidFill>
                  <a:prstClr val="black"/>
                </a:solidFill>
              </a:rPr>
              <a:t>Il vous faut au moins </a:t>
            </a:r>
            <a:r>
              <a:rPr lang="fr-FR" altLang="fr-FR" dirty="0" smtClean="0">
                <a:solidFill>
                  <a:prstClr val="black"/>
                </a:solidFill>
              </a:rPr>
              <a:t>4 minutes </a:t>
            </a:r>
            <a:r>
              <a:rPr lang="fr-FR" altLang="fr-FR" dirty="0">
                <a:solidFill>
                  <a:prstClr val="black"/>
                </a:solidFill>
              </a:rPr>
              <a:t>pour remonter sans palier</a:t>
            </a:r>
          </a:p>
          <a:p>
            <a:pPr marL="179388" lvl="1" indent="-179388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endParaRPr lang="fr-FR" altLang="fr-FR" dirty="0" smtClean="0">
              <a:solidFill>
                <a:schemeClr val="tx1"/>
              </a:solidFill>
            </a:endParaRPr>
          </a:p>
          <a:p>
            <a:pPr marL="179388" lvl="1" indent="-179388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altLang="fr-FR" dirty="0" smtClean="0">
                <a:solidFill>
                  <a:schemeClr val="tx1"/>
                </a:solidFill>
              </a:rPr>
              <a:t>Conclusion</a:t>
            </a:r>
            <a:endParaRPr lang="fr-FR" altLang="fr-FR" dirty="0">
              <a:solidFill>
                <a:schemeClr val="tx1"/>
              </a:solidFill>
            </a:endParaRPr>
          </a:p>
          <a:p>
            <a:pPr marL="452438" lvl="2" indent="-273050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738813" algn="ctr"/>
              </a:tabLst>
              <a:defRPr/>
            </a:pPr>
            <a:r>
              <a:rPr lang="fr-FR" altLang="fr-FR" sz="1600" dirty="0" smtClean="0">
                <a:solidFill>
                  <a:prstClr val="black"/>
                </a:solidFill>
              </a:rPr>
              <a:t>A 60m un bloc </a:t>
            </a:r>
            <a:r>
              <a:rPr lang="fr-FR" altLang="fr-FR" sz="1600" dirty="0">
                <a:solidFill>
                  <a:prstClr val="black"/>
                </a:solidFill>
              </a:rPr>
              <a:t>tient 2 fois moins </a:t>
            </a:r>
            <a:r>
              <a:rPr lang="fr-FR" altLang="fr-FR" sz="1600" dirty="0" smtClean="0">
                <a:solidFill>
                  <a:prstClr val="black"/>
                </a:solidFill>
              </a:rPr>
              <a:t>longtemps</a:t>
            </a:r>
            <a:endParaRPr lang="fr-FR" altLang="fr-FR" sz="1600" dirty="0">
              <a:solidFill>
                <a:prstClr val="black"/>
              </a:solidFill>
            </a:endParaRPr>
          </a:p>
          <a:p>
            <a:pPr marL="452438" lvl="2" indent="-273050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738813" algn="ctr"/>
              </a:tabLst>
              <a:defRPr/>
            </a:pPr>
            <a:r>
              <a:rPr lang="fr-FR" altLang="fr-FR" sz="1600" dirty="0" smtClean="0">
                <a:solidFill>
                  <a:prstClr val="black"/>
                </a:solidFill>
              </a:rPr>
              <a:t>Nécessité de vite dégager la </a:t>
            </a:r>
            <a:r>
              <a:rPr lang="fr-FR" altLang="fr-FR" sz="1600" dirty="0">
                <a:solidFill>
                  <a:prstClr val="black"/>
                </a:solidFill>
              </a:rPr>
              <a:t>zone de danger </a:t>
            </a:r>
            <a:r>
              <a:rPr lang="fr-FR" altLang="fr-FR" sz="1600" dirty="0" smtClean="0">
                <a:solidFill>
                  <a:prstClr val="black"/>
                </a:solidFill>
              </a:rPr>
              <a:t>à 60m car </a:t>
            </a:r>
            <a:r>
              <a:rPr lang="fr-FR" altLang="fr-FR" sz="1600" dirty="0">
                <a:solidFill>
                  <a:prstClr val="black"/>
                </a:solidFill>
              </a:rPr>
              <a:t>la panne d’air vient très vite après un </a:t>
            </a:r>
            <a:r>
              <a:rPr lang="fr-FR" altLang="fr-FR" sz="1600" dirty="0" smtClean="0">
                <a:solidFill>
                  <a:prstClr val="black"/>
                </a:solidFill>
              </a:rPr>
              <a:t>essoufflement</a:t>
            </a:r>
            <a:endParaRPr lang="fr-FR" altLang="fr-FR" sz="1600" dirty="0">
              <a:solidFill>
                <a:prstClr val="black"/>
              </a:solidFill>
            </a:endParaRPr>
          </a:p>
          <a:p>
            <a:pPr marL="452438" lvl="2" indent="-273050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738813" algn="ctr"/>
              </a:tabLst>
              <a:defRPr/>
            </a:pPr>
            <a:r>
              <a:rPr lang="fr-FR" altLang="fr-FR" sz="1600" dirty="0" smtClean="0">
                <a:solidFill>
                  <a:prstClr val="black"/>
                </a:solidFill>
              </a:rPr>
              <a:t>Pour </a:t>
            </a:r>
            <a:r>
              <a:rPr lang="fr-FR" altLang="fr-FR" sz="1600" dirty="0">
                <a:solidFill>
                  <a:prstClr val="black"/>
                </a:solidFill>
              </a:rPr>
              <a:t>limiter les risques d’essoufflement et de pannes d’air </a:t>
            </a:r>
            <a:r>
              <a:rPr lang="fr-FR" altLang="fr-FR" sz="1600" dirty="0" smtClean="0">
                <a:solidFill>
                  <a:prstClr val="black"/>
                </a:solidFill>
              </a:rPr>
              <a:t>nécessité de s’entrainer physiquement</a:t>
            </a:r>
            <a:endParaRPr lang="fr-FR" altLang="fr-FR" sz="1600" dirty="0">
              <a:solidFill>
                <a:prstClr val="black"/>
              </a:solidFill>
            </a:endParaRP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738813" algn="ctr"/>
              </a:tabLst>
              <a:defRPr/>
            </a:pPr>
            <a:endParaRPr lang="fr-FR" altLang="fr-FR" sz="16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spcBef>
                <a:spcPct val="0"/>
              </a:spcBef>
              <a:buNone/>
            </a:pPr>
            <a:endParaRPr lang="fr-FR" altLang="fr-FR" b="1" dirty="0">
              <a:solidFill>
                <a:srgbClr val="333399"/>
              </a:solidFill>
              <a:ea typeface="MS PGothic" panose="020B0600070205080204" pitchFamily="34" charset="-128"/>
            </a:endParaRP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694A6-B23A-4AB7-95AF-AA33E8E8BBC4}" type="datetime1">
              <a:rPr lang="fr-FR" smtClean="0"/>
              <a:t>18/03/2023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354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/>
              <a:t>Facteurs influençant la consommation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15956" y="1201271"/>
            <a:ext cx="9939723" cy="5065058"/>
          </a:xfrm>
        </p:spPr>
        <p:txBody>
          <a:bodyPr>
            <a:normAutofit lnSpcReduction="10000"/>
          </a:bodyPr>
          <a:lstStyle/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dirty="0">
                <a:solidFill>
                  <a:schemeClr val="tx1"/>
                </a:solidFill>
              </a:rPr>
              <a:t>Une combinaison trop serrée au niveau de cage thoracique va engendrer une respiration dans le haut des poumons ce qui va augmenter la quantité d’air inspirée à chaque cycle ventilatoire</a:t>
            </a:r>
          </a:p>
          <a:p>
            <a:pPr marL="362268" lvl="2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endParaRPr lang="fr-FR" dirty="0" smtClean="0">
              <a:solidFill>
                <a:schemeClr val="tx1"/>
              </a:solidFill>
            </a:endParaRPr>
          </a:p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dirty="0" smtClean="0">
                <a:solidFill>
                  <a:schemeClr val="tx1"/>
                </a:solidFill>
              </a:rPr>
              <a:t>Privilégier </a:t>
            </a:r>
            <a:r>
              <a:rPr lang="fr-FR" dirty="0">
                <a:solidFill>
                  <a:schemeClr val="tx1"/>
                </a:solidFill>
              </a:rPr>
              <a:t>des cycles respiratoires amples et lents en insistant sur l’expiration</a:t>
            </a:r>
          </a:p>
          <a:p>
            <a:pPr marL="362268" lvl="2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endParaRPr lang="fr-FR" dirty="0" smtClean="0">
              <a:solidFill>
                <a:schemeClr val="tx1"/>
              </a:solidFill>
            </a:endParaRPr>
          </a:p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dirty="0" smtClean="0">
                <a:solidFill>
                  <a:schemeClr val="tx1"/>
                </a:solidFill>
              </a:rPr>
              <a:t>Etre </a:t>
            </a:r>
            <a:r>
              <a:rPr lang="fr-FR" dirty="0">
                <a:solidFill>
                  <a:schemeClr val="tx1"/>
                </a:solidFill>
              </a:rPr>
              <a:t>correctement lesté</a:t>
            </a:r>
          </a:p>
          <a:p>
            <a:pPr marL="362268" lvl="2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endParaRPr lang="fr-FR" dirty="0" smtClean="0">
              <a:solidFill>
                <a:schemeClr val="tx1"/>
              </a:solidFill>
            </a:endParaRPr>
          </a:p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dirty="0" smtClean="0">
                <a:solidFill>
                  <a:schemeClr val="tx1"/>
                </a:solidFill>
              </a:rPr>
              <a:t>Ne </a:t>
            </a:r>
            <a:r>
              <a:rPr lang="fr-FR" dirty="0">
                <a:solidFill>
                  <a:schemeClr val="tx1"/>
                </a:solidFill>
              </a:rPr>
              <a:t>pas palmer inutilement / Eviter les efforts inutiles</a:t>
            </a:r>
          </a:p>
          <a:p>
            <a:pPr marL="362268" lvl="2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endParaRPr lang="fr-FR" dirty="0" smtClean="0">
              <a:solidFill>
                <a:schemeClr val="tx1"/>
              </a:solidFill>
            </a:endParaRPr>
          </a:p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dirty="0" smtClean="0">
                <a:solidFill>
                  <a:schemeClr val="tx1"/>
                </a:solidFill>
              </a:rPr>
              <a:t>Eviter </a:t>
            </a:r>
            <a:r>
              <a:rPr lang="fr-FR" dirty="0">
                <a:solidFill>
                  <a:schemeClr val="tx1"/>
                </a:solidFill>
              </a:rPr>
              <a:t>d’utiliser les bras</a:t>
            </a:r>
          </a:p>
          <a:p>
            <a:pPr marL="362268" lvl="2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endParaRPr lang="fr-FR" dirty="0" smtClean="0">
              <a:solidFill>
                <a:schemeClr val="tx1"/>
              </a:solidFill>
            </a:endParaRPr>
          </a:p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dirty="0" smtClean="0">
                <a:solidFill>
                  <a:schemeClr val="tx1"/>
                </a:solidFill>
              </a:rPr>
              <a:t>Le </a:t>
            </a:r>
            <a:r>
              <a:rPr lang="fr-FR" dirty="0">
                <a:solidFill>
                  <a:schemeClr val="tx1"/>
                </a:solidFill>
              </a:rPr>
              <a:t>froid perturbe notre ventilation en augmentant notre consommation</a:t>
            </a:r>
          </a:p>
          <a:p>
            <a:pPr marL="362268" lvl="2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endParaRPr lang="fr-FR" dirty="0" smtClean="0">
              <a:solidFill>
                <a:schemeClr val="tx1"/>
              </a:solidFill>
            </a:endParaRPr>
          </a:p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dirty="0" smtClean="0">
                <a:solidFill>
                  <a:schemeClr val="tx1"/>
                </a:solidFill>
              </a:rPr>
              <a:t>Le </a:t>
            </a:r>
            <a:r>
              <a:rPr lang="fr-FR" dirty="0">
                <a:solidFill>
                  <a:schemeClr val="tx1"/>
                </a:solidFill>
              </a:rPr>
              <a:t>stress et l’anxiété viennent augmenter la consommation</a:t>
            </a:r>
          </a:p>
          <a:p>
            <a:pPr marL="362268" lvl="2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endParaRPr lang="fr-FR" dirty="0" smtClean="0">
              <a:solidFill>
                <a:schemeClr val="tx1"/>
              </a:solidFill>
            </a:endParaRPr>
          </a:p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dirty="0" smtClean="0">
                <a:solidFill>
                  <a:schemeClr val="tx1"/>
                </a:solidFill>
              </a:rPr>
              <a:t>Une </a:t>
            </a:r>
            <a:r>
              <a:rPr lang="fr-FR" dirty="0">
                <a:solidFill>
                  <a:schemeClr val="tx1"/>
                </a:solidFill>
              </a:rPr>
              <a:t>bonne hygiène de vie et un entraînement physique régulier diminuent la consommation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694A6-B23A-4AB7-95AF-AA33E8E8BBC4}" type="datetime1">
              <a:rPr lang="fr-FR" smtClean="0"/>
              <a:t>18/03/2023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74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/>
              <a:t>Conclusion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15956" y="1201271"/>
            <a:ext cx="9939723" cy="5065058"/>
          </a:xfrm>
        </p:spPr>
        <p:txBody>
          <a:bodyPr>
            <a:normAutofit/>
          </a:bodyPr>
          <a:lstStyle/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dirty="0" smtClean="0">
                <a:solidFill>
                  <a:schemeClr val="tx1"/>
                </a:solidFill>
              </a:rPr>
              <a:t>Prévoyez des réserves d’air suffisantes</a:t>
            </a:r>
          </a:p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endParaRPr lang="fr-FR" dirty="0" smtClean="0">
              <a:solidFill>
                <a:schemeClr val="tx1"/>
              </a:solidFill>
            </a:endParaRPr>
          </a:p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dirty="0" smtClean="0">
                <a:solidFill>
                  <a:schemeClr val="tx1"/>
                </a:solidFill>
              </a:rPr>
              <a:t>Lorsque la plongée nécessite des paliers, intégrez ce temps de palier dans votre planification</a:t>
            </a:r>
          </a:p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endParaRPr lang="fr-FR" dirty="0" smtClean="0">
              <a:solidFill>
                <a:schemeClr val="tx1"/>
              </a:solidFill>
            </a:endParaRPr>
          </a:p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dirty="0" smtClean="0">
                <a:solidFill>
                  <a:schemeClr val="tx1"/>
                </a:solidFill>
              </a:rPr>
              <a:t>Avertissez vos équipiers dès que vous êtes à </a:t>
            </a:r>
            <a:r>
              <a:rPr lang="fr-FR" dirty="0" err="1" smtClean="0">
                <a:solidFill>
                  <a:schemeClr val="tx1"/>
                </a:solidFill>
              </a:rPr>
              <a:t>mi-pression</a:t>
            </a:r>
            <a:endParaRPr lang="fr-FR" dirty="0" smtClean="0">
              <a:solidFill>
                <a:schemeClr val="tx1"/>
              </a:solidFill>
            </a:endParaRPr>
          </a:p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endParaRPr lang="fr-FR" dirty="0" smtClean="0">
              <a:solidFill>
                <a:schemeClr val="tx1"/>
              </a:solidFill>
            </a:endParaRPr>
          </a:p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dirty="0" smtClean="0">
                <a:solidFill>
                  <a:schemeClr val="tx1"/>
                </a:solidFill>
              </a:rPr>
              <a:t>Conservez une marge de sécurité de manière à faire surface avec au moins 50b</a:t>
            </a:r>
          </a:p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endParaRPr lang="fr-FR" dirty="0" smtClean="0">
              <a:solidFill>
                <a:schemeClr val="tx1"/>
              </a:solidFill>
            </a:endParaRPr>
          </a:p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dirty="0" smtClean="0">
                <a:solidFill>
                  <a:schemeClr val="tx1"/>
                </a:solidFill>
              </a:rPr>
              <a:t>Evitez tout effort</a:t>
            </a:r>
          </a:p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694A6-B23A-4AB7-95AF-AA33E8E8BBC4}" type="datetime1">
              <a:rPr lang="fr-FR" smtClean="0"/>
              <a:t>18/03/2023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61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773712"/>
          </a:xfrm>
        </p:spPr>
        <p:txBody>
          <a:bodyPr>
            <a:normAutofit/>
          </a:bodyPr>
          <a:lstStyle/>
          <a:p>
            <a:r>
              <a:rPr lang="fr-FR" sz="3600" dirty="0" smtClean="0"/>
              <a:t>Objectif du cours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54082" y="1193980"/>
            <a:ext cx="10058401" cy="4195143"/>
          </a:xfrm>
        </p:spPr>
        <p:txBody>
          <a:bodyPr>
            <a:normAutofit/>
          </a:bodyPr>
          <a:lstStyle/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altLang="fr-FR" dirty="0" smtClean="0">
                <a:solidFill>
                  <a:schemeClr val="tx1"/>
                </a:solidFill>
              </a:rPr>
              <a:t>Approfondir </a:t>
            </a:r>
            <a:r>
              <a:rPr lang="fr-FR" altLang="fr-FR" dirty="0">
                <a:solidFill>
                  <a:schemeClr val="tx1"/>
                </a:solidFill>
              </a:rPr>
              <a:t>vos connaissance sur l’autonomie d’un plongeur niveau 3 pour accéder à la zone des 40m ou des </a:t>
            </a:r>
            <a:r>
              <a:rPr lang="fr-FR" altLang="fr-FR" dirty="0" smtClean="0">
                <a:solidFill>
                  <a:schemeClr val="tx1"/>
                </a:solidFill>
              </a:rPr>
              <a:t>60m</a:t>
            </a: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3321050" algn="ctr"/>
                <a:tab pos="5737225" algn="ctr"/>
              </a:tabLst>
              <a:defRPr/>
            </a:pPr>
            <a:r>
              <a:rPr lang="fr-FR" altLang="fr-FR" sz="1600" dirty="0">
                <a:solidFill>
                  <a:prstClr val="black"/>
                </a:solidFill>
              </a:rPr>
              <a:t>Inciter à plus de vigilance vis-à-vis de la consommation </a:t>
            </a:r>
            <a:r>
              <a:rPr lang="fr-FR" altLang="fr-FR" sz="1600" dirty="0" smtClean="0">
                <a:solidFill>
                  <a:prstClr val="black"/>
                </a:solidFill>
              </a:rPr>
              <a:t>d’air</a:t>
            </a:r>
          </a:p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endParaRPr lang="fr-FR" altLang="fr-FR" dirty="0" smtClean="0">
              <a:solidFill>
                <a:schemeClr val="tx1"/>
              </a:solidFill>
            </a:endParaRPr>
          </a:p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altLang="fr-FR" dirty="0" smtClean="0">
                <a:solidFill>
                  <a:schemeClr val="tx1"/>
                </a:solidFill>
              </a:rPr>
              <a:t>Risques </a:t>
            </a:r>
            <a:r>
              <a:rPr lang="fr-FR" altLang="fr-FR" dirty="0">
                <a:solidFill>
                  <a:schemeClr val="tx1"/>
                </a:solidFill>
              </a:rPr>
              <a:t>accrus par la panne </a:t>
            </a:r>
            <a:r>
              <a:rPr lang="fr-FR" altLang="fr-FR" dirty="0" smtClean="0">
                <a:solidFill>
                  <a:schemeClr val="tx1"/>
                </a:solidFill>
              </a:rPr>
              <a:t>d’air</a:t>
            </a: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3321050" algn="ctr"/>
                <a:tab pos="5737225" algn="ctr"/>
              </a:tabLst>
              <a:defRPr/>
            </a:pPr>
            <a:r>
              <a:rPr lang="fr-FR" altLang="fr-FR" sz="1600" dirty="0">
                <a:solidFill>
                  <a:prstClr val="black"/>
                </a:solidFill>
              </a:rPr>
              <a:t>Noyade</a:t>
            </a: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3321050" algn="ctr"/>
                <a:tab pos="5737225" algn="ctr"/>
              </a:tabLst>
              <a:defRPr/>
            </a:pPr>
            <a:r>
              <a:rPr lang="fr-FR" altLang="fr-FR" sz="1600" dirty="0">
                <a:solidFill>
                  <a:prstClr val="black"/>
                </a:solidFill>
              </a:rPr>
              <a:t>Surpression pulmonaire</a:t>
            </a: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3321050" algn="ctr"/>
                <a:tab pos="5737225" algn="ctr"/>
              </a:tabLst>
              <a:defRPr/>
            </a:pPr>
            <a:r>
              <a:rPr lang="fr-FR" altLang="fr-FR" sz="1600" dirty="0">
                <a:solidFill>
                  <a:prstClr val="black"/>
                </a:solidFill>
              </a:rPr>
              <a:t>ADD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  <a:defRPr/>
            </a:pPr>
            <a:endParaRPr lang="fr-FR" altLang="fr-FR" b="1" dirty="0">
              <a:solidFill>
                <a:schemeClr val="accent2"/>
              </a:solidFill>
              <a:ea typeface="MS PGothic" panose="020B0600070205080204" pitchFamily="34" charset="-128"/>
            </a:endParaRPr>
          </a:p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altLang="fr-FR" dirty="0">
                <a:solidFill>
                  <a:schemeClr val="tx1"/>
                </a:solidFill>
              </a:rPr>
              <a:t>A la fin de ce cours vous aurez </a:t>
            </a:r>
            <a:r>
              <a:rPr lang="fr-FR" altLang="fr-FR" dirty="0" smtClean="0">
                <a:solidFill>
                  <a:schemeClr val="tx1"/>
                </a:solidFill>
              </a:rPr>
              <a:t>compris</a:t>
            </a:r>
            <a:endParaRPr lang="fr-FR" altLang="fr-FR" dirty="0">
              <a:solidFill>
                <a:schemeClr val="tx1"/>
              </a:solidFill>
            </a:endParaRP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3321050" algn="ctr"/>
                <a:tab pos="5737225" algn="ctr"/>
              </a:tabLst>
              <a:defRPr/>
            </a:pPr>
            <a:r>
              <a:rPr lang="fr-FR" altLang="fr-FR" sz="1600" dirty="0" smtClean="0">
                <a:solidFill>
                  <a:prstClr val="black"/>
                </a:solidFill>
              </a:rPr>
              <a:t>l’impact </a:t>
            </a:r>
            <a:r>
              <a:rPr lang="fr-FR" altLang="fr-FR" sz="1600" dirty="0">
                <a:solidFill>
                  <a:prstClr val="black"/>
                </a:solidFill>
              </a:rPr>
              <a:t>de la profondeur sur votre autonomie et la sécurité</a:t>
            </a: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3321050" algn="ctr"/>
                <a:tab pos="5737225" algn="ctr"/>
              </a:tabLst>
              <a:defRPr/>
            </a:pPr>
            <a:r>
              <a:rPr lang="fr-FR" altLang="fr-FR" sz="1600" dirty="0" smtClean="0">
                <a:solidFill>
                  <a:prstClr val="black"/>
                </a:solidFill>
              </a:rPr>
              <a:t>l’importance </a:t>
            </a:r>
            <a:r>
              <a:rPr lang="fr-FR" altLang="fr-FR" sz="1600" dirty="0">
                <a:solidFill>
                  <a:prstClr val="black"/>
                </a:solidFill>
              </a:rPr>
              <a:t>de respecter sa </a:t>
            </a:r>
            <a:r>
              <a:rPr lang="fr-FR" altLang="fr-FR" sz="1600" dirty="0" smtClean="0">
                <a:solidFill>
                  <a:prstClr val="black"/>
                </a:solidFill>
              </a:rPr>
              <a:t>planification</a:t>
            </a:r>
            <a:endParaRPr lang="fr-FR" altLang="fr-FR" b="1" dirty="0">
              <a:solidFill>
                <a:schemeClr val="accent2"/>
              </a:solidFill>
              <a:ea typeface="MS PGothic" panose="020B0600070205080204" pitchFamily="34" charset="-128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1435F-71CF-4B2E-8E7F-430E0D369293}" type="datetime1">
              <a:rPr lang="fr-FR" smtClean="0"/>
              <a:t>18/03/2023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1501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/>
              <a:t>Causes possibles d’une panne d’air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96502" y="1201271"/>
            <a:ext cx="9961124" cy="5065058"/>
          </a:xfrm>
        </p:spPr>
        <p:txBody>
          <a:bodyPr/>
          <a:lstStyle/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dirty="0">
                <a:solidFill>
                  <a:schemeClr val="tx1"/>
                </a:solidFill>
              </a:rPr>
              <a:t>Mauvaise anticipation / Manque de communication</a:t>
            </a: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3321050" algn="ctr"/>
                <a:tab pos="5737225" algn="ctr"/>
              </a:tabLst>
              <a:defRPr/>
            </a:pPr>
            <a:r>
              <a:rPr lang="fr-FR" sz="1600" dirty="0">
                <a:solidFill>
                  <a:prstClr val="black"/>
                </a:solidFill>
              </a:rPr>
              <a:t>Ne pas signaler la « </a:t>
            </a:r>
            <a:r>
              <a:rPr lang="fr-FR" sz="1600" dirty="0" err="1">
                <a:solidFill>
                  <a:prstClr val="black"/>
                </a:solidFill>
              </a:rPr>
              <a:t>mi-pression</a:t>
            </a:r>
            <a:r>
              <a:rPr lang="fr-FR" sz="1600" dirty="0">
                <a:solidFill>
                  <a:prstClr val="black"/>
                </a:solidFill>
              </a:rPr>
              <a:t> </a:t>
            </a:r>
            <a:r>
              <a:rPr lang="fr-FR" sz="1600" dirty="0" smtClean="0">
                <a:solidFill>
                  <a:prstClr val="black"/>
                </a:solidFill>
              </a:rPr>
              <a:t>»</a:t>
            </a: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3321050" algn="ctr"/>
                <a:tab pos="5737225" algn="ctr"/>
              </a:tabLst>
              <a:defRPr/>
            </a:pPr>
            <a:endParaRPr lang="fr-FR" dirty="0" smtClean="0">
              <a:solidFill>
                <a:schemeClr val="tx1"/>
              </a:solidFill>
            </a:endParaRPr>
          </a:p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dirty="0" smtClean="0">
                <a:solidFill>
                  <a:schemeClr val="tx1"/>
                </a:solidFill>
              </a:rPr>
              <a:t>Méconnaissance </a:t>
            </a:r>
            <a:r>
              <a:rPr lang="fr-FR" dirty="0">
                <a:solidFill>
                  <a:schemeClr val="tx1"/>
                </a:solidFill>
              </a:rPr>
              <a:t>de sa consommation / Mauvais contrôle des réserves d’air</a:t>
            </a:r>
          </a:p>
          <a:p>
            <a:pPr marL="179388" lvl="2" indent="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None/>
              <a:tabLst>
                <a:tab pos="3321050" algn="ctr"/>
                <a:tab pos="5737225" algn="ctr"/>
              </a:tabLst>
              <a:defRPr/>
            </a:pPr>
            <a:endParaRPr lang="fr-FR" sz="1600" dirty="0">
              <a:solidFill>
                <a:prstClr val="black"/>
              </a:solidFill>
            </a:endParaRPr>
          </a:p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dirty="0" smtClean="0">
                <a:solidFill>
                  <a:schemeClr val="tx1"/>
                </a:solidFill>
              </a:rPr>
              <a:t>Consommation </a:t>
            </a:r>
            <a:r>
              <a:rPr lang="fr-FR" dirty="0">
                <a:solidFill>
                  <a:schemeClr val="tx1"/>
                </a:solidFill>
              </a:rPr>
              <a:t>d’air excessive</a:t>
            </a: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3321050" algn="ctr"/>
                <a:tab pos="5737225" algn="ctr"/>
              </a:tabLst>
              <a:defRPr/>
            </a:pPr>
            <a:r>
              <a:rPr lang="fr-FR" sz="1600" dirty="0">
                <a:solidFill>
                  <a:prstClr val="black"/>
                </a:solidFill>
              </a:rPr>
              <a:t>Sur-lestage</a:t>
            </a: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3321050" algn="ctr"/>
                <a:tab pos="5737225" algn="ctr"/>
              </a:tabLst>
              <a:defRPr/>
            </a:pPr>
            <a:r>
              <a:rPr lang="fr-FR" sz="1600" dirty="0">
                <a:solidFill>
                  <a:prstClr val="black"/>
                </a:solidFill>
              </a:rPr>
              <a:t>Evénement imprévu</a:t>
            </a: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3321050" algn="ctr"/>
                <a:tab pos="5737225" algn="ctr"/>
              </a:tabLst>
              <a:defRPr/>
            </a:pPr>
            <a:r>
              <a:rPr lang="fr-FR" sz="1600" dirty="0">
                <a:solidFill>
                  <a:prstClr val="black"/>
                </a:solidFill>
              </a:rPr>
              <a:t>Essoufflement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694A6-B23A-4AB7-95AF-AA33E8E8BBC4}" type="datetime1">
              <a:rPr lang="fr-FR" smtClean="0"/>
              <a:t>18/03/2023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3</a:t>
            </a:fld>
            <a:endParaRPr lang="fr-FR"/>
          </a:p>
        </p:txBody>
      </p:sp>
      <p:pic>
        <p:nvPicPr>
          <p:cNvPr id="1026" name="EE15B91F-E7C7-4A34-BB62-EC8803C75605" descr="IMG_01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5929" y="2515748"/>
            <a:ext cx="4766554" cy="3622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408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dirty="0" smtClean="0"/>
              <a:t>Rappels des principes de consommation du niveau 2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54083" y="1142904"/>
            <a:ext cx="10058400" cy="5316881"/>
          </a:xfrm>
        </p:spPr>
        <p:txBody>
          <a:bodyPr>
            <a:normAutofit fontScale="92500" lnSpcReduction="20000"/>
          </a:bodyPr>
          <a:lstStyle/>
          <a:p>
            <a:pPr marL="179388" lvl="1" indent="-179388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altLang="fr-FR" sz="1900" dirty="0">
                <a:solidFill>
                  <a:schemeClr val="tx1"/>
                </a:solidFill>
              </a:rPr>
              <a:t>Hypothèse de consommation de 20L d’air par minute en </a:t>
            </a:r>
            <a:r>
              <a:rPr lang="fr-FR" altLang="fr-FR" sz="1900" dirty="0" smtClean="0">
                <a:solidFill>
                  <a:schemeClr val="tx1"/>
                </a:solidFill>
              </a:rPr>
              <a:t>surface</a:t>
            </a:r>
          </a:p>
          <a:p>
            <a:pPr marL="179388" lvl="1" indent="-179388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endParaRPr lang="fr-FR" altLang="fr-FR" sz="400" b="1" dirty="0">
              <a:solidFill>
                <a:schemeClr val="accent2"/>
              </a:solidFill>
              <a:ea typeface="MS PGothic" panose="020B0600070205080204" pitchFamily="34" charset="-128"/>
            </a:endParaRPr>
          </a:p>
          <a:p>
            <a:pPr marL="179388" lvl="1" indent="-179388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altLang="fr-FR" sz="1900" dirty="0" smtClean="0">
                <a:solidFill>
                  <a:schemeClr val="tx1"/>
                </a:solidFill>
              </a:rPr>
              <a:t>Autonomie </a:t>
            </a:r>
            <a:r>
              <a:rPr lang="fr-FR" altLang="fr-FR" sz="1900" dirty="0">
                <a:solidFill>
                  <a:schemeClr val="tx1"/>
                </a:solidFill>
              </a:rPr>
              <a:t>en air avec un bloc de 12L gonflé à 200 bar à 20m de </a:t>
            </a:r>
            <a:r>
              <a:rPr lang="fr-FR" altLang="fr-FR" sz="1900" dirty="0" smtClean="0">
                <a:solidFill>
                  <a:schemeClr val="tx1"/>
                </a:solidFill>
              </a:rPr>
              <a:t>profondeur</a:t>
            </a:r>
            <a:endParaRPr lang="fr-FR" altLang="fr-FR" sz="1900" dirty="0">
              <a:solidFill>
                <a:schemeClr val="tx1"/>
              </a:solidFill>
            </a:endParaRPr>
          </a:p>
          <a:p>
            <a:pPr marL="452438" lvl="2" indent="-273050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924550" algn="ctr"/>
              </a:tabLst>
              <a:defRPr/>
            </a:pPr>
            <a:r>
              <a:rPr lang="fr-FR" altLang="fr-FR" sz="1700" b="1" dirty="0">
                <a:solidFill>
                  <a:prstClr val="black"/>
                </a:solidFill>
              </a:rPr>
              <a:t>Autonomie </a:t>
            </a:r>
            <a:r>
              <a:rPr lang="fr-FR" altLang="fr-FR" sz="1700" b="1" dirty="0" smtClean="0">
                <a:solidFill>
                  <a:prstClr val="black"/>
                </a:solidFill>
              </a:rPr>
              <a:t>=	Quantité </a:t>
            </a:r>
            <a:r>
              <a:rPr lang="fr-FR" altLang="fr-FR" sz="1700" b="1" dirty="0">
                <a:solidFill>
                  <a:prstClr val="black"/>
                </a:solidFill>
              </a:rPr>
              <a:t>d’air dans le </a:t>
            </a:r>
            <a:r>
              <a:rPr lang="fr-FR" altLang="fr-FR" sz="1700" b="1" dirty="0" smtClean="0">
                <a:solidFill>
                  <a:prstClr val="black"/>
                </a:solidFill>
              </a:rPr>
              <a:t>bloc	/	Consommation </a:t>
            </a:r>
            <a:r>
              <a:rPr lang="fr-FR" altLang="fr-FR" sz="1700" b="1" dirty="0">
                <a:solidFill>
                  <a:prstClr val="black"/>
                </a:solidFill>
              </a:rPr>
              <a:t>x </a:t>
            </a:r>
            <a:r>
              <a:rPr lang="fr-FR" altLang="fr-FR" sz="1700" b="1" dirty="0" smtClean="0">
                <a:solidFill>
                  <a:prstClr val="black"/>
                </a:solidFill>
              </a:rPr>
              <a:t>Pression ambiante</a:t>
            </a:r>
            <a:endParaRPr lang="fr-FR" altLang="fr-FR" sz="1700" b="1" dirty="0">
              <a:solidFill>
                <a:prstClr val="black"/>
              </a:solidFill>
            </a:endParaRPr>
          </a:p>
          <a:p>
            <a:pPr marL="452438" lvl="2" indent="-273050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924550" algn="ctr"/>
              </a:tabLst>
              <a:defRPr/>
            </a:pPr>
            <a:r>
              <a:rPr lang="fr-FR" altLang="fr-FR" sz="1700" dirty="0">
                <a:solidFill>
                  <a:prstClr val="black"/>
                </a:solidFill>
              </a:rPr>
              <a:t>Autonomie = </a:t>
            </a:r>
            <a:r>
              <a:rPr lang="fr-FR" altLang="fr-FR" sz="1700" dirty="0" smtClean="0">
                <a:solidFill>
                  <a:prstClr val="black"/>
                </a:solidFill>
              </a:rPr>
              <a:t>	12L </a:t>
            </a:r>
            <a:r>
              <a:rPr lang="fr-FR" altLang="fr-FR" sz="1700" dirty="0">
                <a:solidFill>
                  <a:prstClr val="black"/>
                </a:solidFill>
              </a:rPr>
              <a:t>x </a:t>
            </a:r>
            <a:r>
              <a:rPr lang="fr-FR" altLang="fr-FR" sz="1700" dirty="0" smtClean="0">
                <a:solidFill>
                  <a:prstClr val="black"/>
                </a:solidFill>
              </a:rPr>
              <a:t>200b	/	20L/min </a:t>
            </a:r>
            <a:r>
              <a:rPr lang="fr-FR" altLang="fr-FR" sz="1700" dirty="0">
                <a:solidFill>
                  <a:prstClr val="black"/>
                </a:solidFill>
              </a:rPr>
              <a:t>x </a:t>
            </a:r>
            <a:r>
              <a:rPr lang="fr-FR" altLang="fr-FR" sz="1700" dirty="0" smtClean="0">
                <a:solidFill>
                  <a:prstClr val="black"/>
                </a:solidFill>
              </a:rPr>
              <a:t>3b</a:t>
            </a:r>
            <a:endParaRPr lang="fr-FR" altLang="fr-FR" sz="1700" dirty="0">
              <a:solidFill>
                <a:prstClr val="black"/>
              </a:solidFill>
            </a:endParaRPr>
          </a:p>
          <a:p>
            <a:pPr marL="452438" lvl="2" indent="-273050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924550" algn="ctr"/>
              </a:tabLst>
              <a:defRPr/>
            </a:pPr>
            <a:r>
              <a:rPr lang="fr-FR" altLang="fr-FR" sz="1700" dirty="0">
                <a:solidFill>
                  <a:prstClr val="black"/>
                </a:solidFill>
              </a:rPr>
              <a:t>Autonomie = </a:t>
            </a:r>
            <a:r>
              <a:rPr lang="fr-FR" altLang="fr-FR" sz="1700" dirty="0" smtClean="0">
                <a:solidFill>
                  <a:prstClr val="black"/>
                </a:solidFill>
              </a:rPr>
              <a:t>	2400L	/	60L/min</a:t>
            </a:r>
          </a:p>
          <a:p>
            <a:pPr marL="452438" lvl="2" indent="-273050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738813" algn="ctr"/>
              </a:tabLst>
              <a:defRPr/>
            </a:pPr>
            <a:r>
              <a:rPr lang="fr-FR" altLang="fr-FR" sz="1700" dirty="0" smtClean="0">
                <a:solidFill>
                  <a:prstClr val="black"/>
                </a:solidFill>
              </a:rPr>
              <a:t>Autonomie =	</a:t>
            </a:r>
            <a:r>
              <a:rPr lang="fr-FR" altLang="fr-FR" sz="1700" u="sng" dirty="0" smtClean="0">
                <a:solidFill>
                  <a:prstClr val="black"/>
                </a:solidFill>
              </a:rPr>
              <a:t>40 minutes</a:t>
            </a:r>
          </a:p>
          <a:p>
            <a:pPr marL="452438" lvl="2" indent="-273050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738813" algn="ctr"/>
              </a:tabLst>
              <a:defRPr/>
            </a:pPr>
            <a:endParaRPr lang="fr-FR" altLang="fr-FR" sz="400" b="1" dirty="0" smtClean="0">
              <a:solidFill>
                <a:schemeClr val="accent2"/>
              </a:solidFill>
              <a:ea typeface="MS PGothic" panose="020B0600070205080204" pitchFamily="34" charset="-128"/>
            </a:endParaRPr>
          </a:p>
          <a:p>
            <a:pPr marL="179388" lvl="1" indent="-179388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altLang="fr-FR" sz="1900" dirty="0">
                <a:solidFill>
                  <a:schemeClr val="tx1"/>
                </a:solidFill>
              </a:rPr>
              <a:t>Pour la sécurité on conserve une réserve de 50b, donc Autonomie à 20m</a:t>
            </a:r>
          </a:p>
          <a:p>
            <a:pPr marL="452438" lvl="2" indent="-273050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6011863" algn="ctr"/>
              </a:tabLst>
              <a:defRPr/>
            </a:pPr>
            <a:r>
              <a:rPr lang="fr-FR" altLang="fr-FR" sz="1700" dirty="0">
                <a:solidFill>
                  <a:prstClr val="black"/>
                </a:solidFill>
              </a:rPr>
              <a:t>Autonomie </a:t>
            </a:r>
            <a:r>
              <a:rPr lang="fr-FR" altLang="fr-FR" sz="1700" dirty="0" smtClean="0">
                <a:solidFill>
                  <a:prstClr val="black"/>
                </a:solidFill>
              </a:rPr>
              <a:t>=	12L </a:t>
            </a:r>
            <a:r>
              <a:rPr lang="fr-FR" altLang="fr-FR" sz="1700" dirty="0">
                <a:solidFill>
                  <a:prstClr val="black"/>
                </a:solidFill>
              </a:rPr>
              <a:t>x (200b </a:t>
            </a:r>
            <a:r>
              <a:rPr lang="fr-FR" altLang="fr-FR" sz="1700" b="1" dirty="0">
                <a:solidFill>
                  <a:prstClr val="black"/>
                </a:solidFill>
              </a:rPr>
              <a:t>– 50b</a:t>
            </a:r>
            <a:r>
              <a:rPr lang="fr-FR" altLang="fr-FR" sz="1700" dirty="0" smtClean="0">
                <a:solidFill>
                  <a:prstClr val="black"/>
                </a:solidFill>
              </a:rPr>
              <a:t>)	/	 20L/min </a:t>
            </a:r>
            <a:r>
              <a:rPr lang="fr-FR" altLang="fr-FR" sz="1700" dirty="0">
                <a:solidFill>
                  <a:prstClr val="black"/>
                </a:solidFill>
              </a:rPr>
              <a:t>x </a:t>
            </a:r>
            <a:r>
              <a:rPr lang="fr-FR" altLang="fr-FR" sz="1700" dirty="0" smtClean="0">
                <a:solidFill>
                  <a:prstClr val="black"/>
                </a:solidFill>
              </a:rPr>
              <a:t>3b</a:t>
            </a:r>
            <a:endParaRPr lang="fr-FR" altLang="fr-FR" sz="1700" dirty="0">
              <a:solidFill>
                <a:prstClr val="black"/>
              </a:solidFill>
            </a:endParaRPr>
          </a:p>
          <a:p>
            <a:pPr marL="452438" lvl="2" indent="-273050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924550" algn="ctr"/>
              </a:tabLst>
              <a:defRPr/>
            </a:pPr>
            <a:r>
              <a:rPr lang="fr-FR" altLang="fr-FR" sz="1700" dirty="0">
                <a:solidFill>
                  <a:prstClr val="black"/>
                </a:solidFill>
              </a:rPr>
              <a:t>Autonomie </a:t>
            </a:r>
            <a:r>
              <a:rPr lang="fr-FR" altLang="fr-FR" sz="1700" dirty="0" smtClean="0">
                <a:solidFill>
                  <a:prstClr val="black"/>
                </a:solidFill>
              </a:rPr>
              <a:t>=	12L </a:t>
            </a:r>
            <a:r>
              <a:rPr lang="fr-FR" altLang="fr-FR" sz="1700" dirty="0">
                <a:solidFill>
                  <a:prstClr val="black"/>
                </a:solidFill>
              </a:rPr>
              <a:t>x </a:t>
            </a:r>
            <a:r>
              <a:rPr lang="fr-FR" altLang="fr-FR" sz="1700" dirty="0" smtClean="0">
                <a:solidFill>
                  <a:prstClr val="black"/>
                </a:solidFill>
              </a:rPr>
              <a:t>150b	/	60L/min</a:t>
            </a:r>
            <a:endParaRPr lang="fr-FR" altLang="fr-FR" sz="1700" dirty="0">
              <a:solidFill>
                <a:prstClr val="black"/>
              </a:solidFill>
            </a:endParaRPr>
          </a:p>
          <a:p>
            <a:pPr marL="452438" lvl="2" indent="-273050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924550" algn="ctr"/>
              </a:tabLst>
              <a:defRPr/>
            </a:pPr>
            <a:r>
              <a:rPr lang="fr-FR" altLang="fr-FR" sz="1700" dirty="0">
                <a:solidFill>
                  <a:prstClr val="black"/>
                </a:solidFill>
              </a:rPr>
              <a:t>Autonomie </a:t>
            </a:r>
            <a:r>
              <a:rPr lang="fr-FR" altLang="fr-FR" sz="1700" dirty="0" smtClean="0">
                <a:solidFill>
                  <a:prstClr val="black"/>
                </a:solidFill>
              </a:rPr>
              <a:t>=	800L	/	60L/min</a:t>
            </a:r>
            <a:endParaRPr lang="fr-FR" altLang="fr-FR" sz="1700" dirty="0">
              <a:solidFill>
                <a:prstClr val="black"/>
              </a:solidFill>
            </a:endParaRPr>
          </a:p>
          <a:p>
            <a:pPr marL="452438" lvl="2" indent="-273050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</a:tabLst>
              <a:defRPr/>
            </a:pPr>
            <a:r>
              <a:rPr lang="fr-FR" altLang="fr-FR" sz="1700" dirty="0">
                <a:solidFill>
                  <a:prstClr val="black"/>
                </a:solidFill>
              </a:rPr>
              <a:t>Autonomie </a:t>
            </a:r>
            <a:r>
              <a:rPr lang="fr-FR" altLang="fr-FR" sz="1700" dirty="0" smtClean="0">
                <a:solidFill>
                  <a:prstClr val="black"/>
                </a:solidFill>
              </a:rPr>
              <a:t>=	</a:t>
            </a:r>
            <a:r>
              <a:rPr lang="fr-FR" altLang="fr-FR" sz="1700" u="sng" dirty="0" smtClean="0">
                <a:solidFill>
                  <a:prstClr val="black"/>
                </a:solidFill>
              </a:rPr>
              <a:t>30</a:t>
            </a:r>
            <a:r>
              <a:rPr lang="fr-FR" altLang="fr-FR" sz="1700" u="sng" dirty="0">
                <a:solidFill>
                  <a:prstClr val="black"/>
                </a:solidFill>
              </a:rPr>
              <a:t> </a:t>
            </a:r>
            <a:r>
              <a:rPr lang="fr-FR" altLang="fr-FR" sz="1700" u="sng" dirty="0" smtClean="0">
                <a:solidFill>
                  <a:prstClr val="black"/>
                </a:solidFill>
              </a:rPr>
              <a:t>minutes</a:t>
            </a:r>
          </a:p>
          <a:p>
            <a:pPr marL="452438" lvl="2" indent="-273050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</a:tabLst>
              <a:defRPr/>
            </a:pPr>
            <a:endParaRPr lang="fr-FR" altLang="fr-FR" sz="400" b="1" dirty="0">
              <a:solidFill>
                <a:srgbClr val="00B050"/>
              </a:solidFill>
              <a:ea typeface="MS PGothic" panose="020B0600070205080204" pitchFamily="34" charset="-128"/>
            </a:endParaRPr>
          </a:p>
          <a:p>
            <a:pPr marL="179388" lvl="1" indent="-179388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altLang="fr-FR" sz="1900" dirty="0">
                <a:solidFill>
                  <a:schemeClr val="tx1"/>
                </a:solidFill>
              </a:rPr>
              <a:t>Autonomie en air avec un bloc de 12L gonflé à 200 bar à </a:t>
            </a:r>
            <a:r>
              <a:rPr lang="fr-FR" altLang="fr-FR" sz="1900" dirty="0" smtClean="0">
                <a:solidFill>
                  <a:schemeClr val="tx1"/>
                </a:solidFill>
              </a:rPr>
              <a:t>40m </a:t>
            </a:r>
            <a:r>
              <a:rPr lang="fr-FR" altLang="fr-FR" sz="1900" dirty="0">
                <a:solidFill>
                  <a:schemeClr val="tx1"/>
                </a:solidFill>
              </a:rPr>
              <a:t>de profondeur</a:t>
            </a:r>
          </a:p>
          <a:p>
            <a:pPr marL="452438" lvl="2" indent="-273050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924550" algn="ctr"/>
              </a:tabLst>
              <a:defRPr/>
            </a:pPr>
            <a:r>
              <a:rPr lang="fr-FR" altLang="fr-FR" sz="1700" dirty="0">
                <a:solidFill>
                  <a:prstClr val="black"/>
                </a:solidFill>
              </a:rPr>
              <a:t>Autonomie = 	</a:t>
            </a:r>
            <a:r>
              <a:rPr lang="fr-FR" altLang="fr-FR" sz="1700" u="sng" dirty="0" smtClean="0">
                <a:solidFill>
                  <a:prstClr val="black"/>
                </a:solidFill>
              </a:rPr>
              <a:t>24 minutes</a:t>
            </a:r>
          </a:p>
          <a:p>
            <a:pPr marL="452438" lvl="2" indent="-273050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924550" algn="ctr"/>
              </a:tabLst>
              <a:defRPr/>
            </a:pPr>
            <a:endParaRPr lang="fr-FR" altLang="fr-FR" sz="400" dirty="0" smtClean="0">
              <a:solidFill>
                <a:schemeClr val="tx1"/>
              </a:solidFill>
            </a:endParaRPr>
          </a:p>
          <a:p>
            <a:pPr marL="179388" lvl="1" indent="-179388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altLang="fr-FR" sz="1900" dirty="0" smtClean="0">
                <a:solidFill>
                  <a:schemeClr val="tx1"/>
                </a:solidFill>
              </a:rPr>
              <a:t>Pour la sécurité on conserve une réserve de 50b, donc Autonomie à 40m</a:t>
            </a:r>
          </a:p>
          <a:p>
            <a:pPr marL="452438" lvl="2" indent="-273050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924550" algn="ctr"/>
              </a:tabLst>
              <a:defRPr/>
            </a:pPr>
            <a:r>
              <a:rPr lang="fr-FR" altLang="fr-FR" sz="1700" dirty="0" smtClean="0">
                <a:solidFill>
                  <a:prstClr val="black"/>
                </a:solidFill>
              </a:rPr>
              <a:t>Autonomie </a:t>
            </a:r>
            <a:r>
              <a:rPr lang="fr-FR" altLang="fr-FR" sz="1700" dirty="0">
                <a:solidFill>
                  <a:prstClr val="black"/>
                </a:solidFill>
              </a:rPr>
              <a:t>= 	</a:t>
            </a:r>
            <a:r>
              <a:rPr lang="fr-FR" altLang="fr-FR" sz="1700" u="sng" dirty="0" smtClean="0">
                <a:solidFill>
                  <a:prstClr val="black"/>
                </a:solidFill>
              </a:rPr>
              <a:t>18 minutes</a:t>
            </a:r>
          </a:p>
          <a:p>
            <a:pPr marL="452438" lvl="2" indent="-273050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924550" algn="ctr"/>
              </a:tabLst>
              <a:defRPr/>
            </a:pPr>
            <a:endParaRPr lang="fr-FR" altLang="fr-FR" sz="900" u="sng" dirty="0">
              <a:solidFill>
                <a:prstClr val="black"/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694A6-B23A-4AB7-95AF-AA33E8E8BBC4}" type="datetime1">
              <a:rPr lang="fr-FR" smtClean="0"/>
              <a:t>18/03/2023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416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/>
              <a:t>Principes de consommation du niveau 3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54083" y="1142904"/>
            <a:ext cx="10058400" cy="5131435"/>
          </a:xfrm>
        </p:spPr>
        <p:txBody>
          <a:bodyPr>
            <a:normAutofit/>
          </a:bodyPr>
          <a:lstStyle/>
          <a:p>
            <a:pPr marL="179388" lvl="1" indent="-179388" fontAlgn="base"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altLang="fr-FR" dirty="0">
                <a:solidFill>
                  <a:prstClr val="black"/>
                </a:solidFill>
              </a:rPr>
              <a:t>Hypothèse de consommation 20L d’air par minute en </a:t>
            </a:r>
            <a:r>
              <a:rPr lang="fr-FR" altLang="fr-FR" dirty="0" smtClean="0">
                <a:solidFill>
                  <a:prstClr val="black"/>
                </a:solidFill>
              </a:rPr>
              <a:t>surface</a:t>
            </a:r>
          </a:p>
          <a:p>
            <a:pPr marL="179388" lvl="1" indent="-179388" fontAlgn="base"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endParaRPr lang="fr-FR" altLang="fr-FR" sz="400" dirty="0" smtClean="0">
              <a:solidFill>
                <a:prstClr val="black"/>
              </a:solidFill>
            </a:endParaRPr>
          </a:p>
          <a:p>
            <a:pPr marL="179388" lvl="1" indent="-179388" fontAlgn="base"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altLang="fr-FR" dirty="0" smtClean="0">
                <a:solidFill>
                  <a:schemeClr val="tx1"/>
                </a:solidFill>
              </a:rPr>
              <a:t>Autonomie </a:t>
            </a:r>
            <a:r>
              <a:rPr lang="fr-FR" altLang="fr-FR" dirty="0">
                <a:solidFill>
                  <a:schemeClr val="tx1"/>
                </a:solidFill>
              </a:rPr>
              <a:t>en air avec un bloc de 12L gonflé à 200 bar à </a:t>
            </a:r>
            <a:r>
              <a:rPr lang="fr-FR" altLang="fr-FR" dirty="0" smtClean="0">
                <a:solidFill>
                  <a:schemeClr val="tx1"/>
                </a:solidFill>
              </a:rPr>
              <a:t>60m </a:t>
            </a:r>
            <a:r>
              <a:rPr lang="fr-FR" altLang="fr-FR" dirty="0">
                <a:solidFill>
                  <a:schemeClr val="tx1"/>
                </a:solidFill>
              </a:rPr>
              <a:t>de </a:t>
            </a:r>
            <a:r>
              <a:rPr lang="fr-FR" altLang="fr-FR" dirty="0" smtClean="0">
                <a:solidFill>
                  <a:schemeClr val="tx1"/>
                </a:solidFill>
              </a:rPr>
              <a:t>profondeur</a:t>
            </a:r>
            <a:endParaRPr lang="fr-FR" altLang="fr-FR" dirty="0">
              <a:solidFill>
                <a:schemeClr val="tx1"/>
              </a:solidFill>
            </a:endParaRPr>
          </a:p>
          <a:p>
            <a:pPr marL="452438" lvl="2" indent="-273050" fontAlgn="base"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738813" algn="ctr"/>
              </a:tabLst>
              <a:defRPr/>
            </a:pPr>
            <a:r>
              <a:rPr lang="fr-FR" altLang="fr-FR" sz="1600" dirty="0" smtClean="0">
                <a:solidFill>
                  <a:prstClr val="black"/>
                </a:solidFill>
              </a:rPr>
              <a:t>Autonomie =	</a:t>
            </a:r>
            <a:r>
              <a:rPr lang="fr-FR" altLang="fr-FR" sz="1600" u="sng" dirty="0" smtClean="0">
                <a:solidFill>
                  <a:prstClr val="black"/>
                </a:solidFill>
              </a:rPr>
              <a:t>17 minutes</a:t>
            </a:r>
          </a:p>
          <a:p>
            <a:pPr marL="452438" lvl="2" indent="-273050" fontAlgn="base"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738813" algn="ctr"/>
              </a:tabLst>
              <a:defRPr/>
            </a:pPr>
            <a:endParaRPr lang="fr-FR" altLang="fr-FR" sz="400" dirty="0">
              <a:solidFill>
                <a:prstClr val="black"/>
              </a:solidFill>
            </a:endParaRPr>
          </a:p>
          <a:p>
            <a:pPr marL="179388" lvl="1" indent="-179388" fontAlgn="base"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altLang="fr-FR" dirty="0" smtClean="0">
                <a:solidFill>
                  <a:schemeClr val="tx1"/>
                </a:solidFill>
              </a:rPr>
              <a:t>Pour </a:t>
            </a:r>
            <a:r>
              <a:rPr lang="fr-FR" altLang="fr-FR" dirty="0">
                <a:solidFill>
                  <a:schemeClr val="tx1"/>
                </a:solidFill>
              </a:rPr>
              <a:t>la sécurité on conserve une réserve de 50b, donc Autonomie à 60m</a:t>
            </a:r>
          </a:p>
          <a:p>
            <a:pPr marL="452438" lvl="2" indent="-273050" fontAlgn="base"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</a:tabLst>
              <a:defRPr/>
            </a:pPr>
            <a:r>
              <a:rPr lang="fr-FR" altLang="fr-FR" sz="1600" dirty="0" smtClean="0">
                <a:solidFill>
                  <a:prstClr val="black"/>
                </a:solidFill>
              </a:rPr>
              <a:t>Autonomie =	</a:t>
            </a:r>
            <a:r>
              <a:rPr lang="fr-FR" altLang="fr-FR" sz="1600" u="sng" dirty="0" smtClean="0">
                <a:solidFill>
                  <a:prstClr val="black"/>
                </a:solidFill>
              </a:rPr>
              <a:t>12 minutes</a:t>
            </a:r>
          </a:p>
          <a:p>
            <a:pPr marL="179388" lvl="1" indent="-179388" fontAlgn="base"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endParaRPr lang="fr-FR" altLang="fr-FR" sz="400" dirty="0">
              <a:solidFill>
                <a:prstClr val="black"/>
              </a:solidFill>
            </a:endParaRPr>
          </a:p>
          <a:p>
            <a:pPr marL="179388" lvl="1" indent="-179388" fontAlgn="base"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altLang="fr-FR" dirty="0" smtClean="0">
                <a:solidFill>
                  <a:schemeClr val="tx1"/>
                </a:solidFill>
              </a:rPr>
              <a:t>Autonomie </a:t>
            </a:r>
            <a:r>
              <a:rPr lang="fr-FR" altLang="fr-FR" dirty="0">
                <a:solidFill>
                  <a:schemeClr val="tx1"/>
                </a:solidFill>
              </a:rPr>
              <a:t>en air avec un bloc de 15L gonflé à 200 bar à 60m de profondeur</a:t>
            </a:r>
          </a:p>
          <a:p>
            <a:pPr marL="452438" lvl="2" indent="-273050" fontAlgn="base"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924550" algn="ctr"/>
              </a:tabLst>
              <a:defRPr/>
            </a:pPr>
            <a:r>
              <a:rPr lang="fr-FR" altLang="fr-FR" sz="1600" dirty="0">
                <a:solidFill>
                  <a:prstClr val="black"/>
                </a:solidFill>
              </a:rPr>
              <a:t>Autonomie = 	</a:t>
            </a:r>
            <a:r>
              <a:rPr lang="fr-FR" altLang="fr-FR" sz="1600" u="sng" dirty="0" smtClean="0">
                <a:solidFill>
                  <a:prstClr val="black"/>
                </a:solidFill>
              </a:rPr>
              <a:t>21 minutes</a:t>
            </a:r>
            <a:endParaRPr lang="fr-FR" altLang="fr-FR" sz="400" u="sng" dirty="0">
              <a:solidFill>
                <a:prstClr val="black"/>
              </a:solidFill>
            </a:endParaRPr>
          </a:p>
          <a:p>
            <a:pPr marL="179388" lvl="2" indent="0" fontAlgn="base"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None/>
              <a:tabLst>
                <a:tab pos="2693988" algn="ctr"/>
                <a:tab pos="4124325" algn="ctr"/>
                <a:tab pos="5924550" algn="ctr"/>
              </a:tabLst>
              <a:defRPr/>
            </a:pPr>
            <a:endParaRPr lang="fr-FR" altLang="fr-FR" sz="400" u="sng" dirty="0" smtClean="0">
              <a:solidFill>
                <a:prstClr val="black"/>
              </a:solidFill>
            </a:endParaRPr>
          </a:p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altLang="fr-FR" dirty="0" smtClean="0">
                <a:solidFill>
                  <a:schemeClr val="tx1"/>
                </a:solidFill>
              </a:rPr>
              <a:t>Pour </a:t>
            </a:r>
            <a:r>
              <a:rPr lang="fr-FR" altLang="fr-FR" dirty="0">
                <a:solidFill>
                  <a:schemeClr val="tx1"/>
                </a:solidFill>
              </a:rPr>
              <a:t>la sécurité on conserve une réserve de 50b, donc Autonomie à 60m</a:t>
            </a:r>
          </a:p>
          <a:p>
            <a:pPr marL="452438" lvl="2" indent="-273050" fontAlgn="base"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924550" algn="ctr"/>
              </a:tabLst>
              <a:defRPr/>
            </a:pPr>
            <a:r>
              <a:rPr lang="fr-FR" altLang="fr-FR" sz="1600" dirty="0" smtClean="0">
                <a:solidFill>
                  <a:prstClr val="black"/>
                </a:solidFill>
              </a:rPr>
              <a:t>Autonomie </a:t>
            </a:r>
            <a:r>
              <a:rPr lang="fr-FR" altLang="fr-FR" sz="1600" dirty="0">
                <a:solidFill>
                  <a:prstClr val="black"/>
                </a:solidFill>
              </a:rPr>
              <a:t>= 	</a:t>
            </a:r>
            <a:r>
              <a:rPr lang="fr-FR" altLang="fr-FR" sz="1600" u="sng" dirty="0" smtClean="0">
                <a:solidFill>
                  <a:prstClr val="black"/>
                </a:solidFill>
              </a:rPr>
              <a:t>16 minutes</a:t>
            </a:r>
          </a:p>
          <a:p>
            <a:pPr marL="179388" lvl="2" indent="0" fontAlgn="base"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None/>
              <a:tabLst>
                <a:tab pos="2693988" algn="ctr"/>
                <a:tab pos="4124325" algn="ctr"/>
                <a:tab pos="5924550" algn="ctr"/>
              </a:tabLst>
              <a:defRPr/>
            </a:pPr>
            <a:endParaRPr lang="fr-FR" altLang="fr-FR" sz="400" u="sng" dirty="0" smtClean="0">
              <a:solidFill>
                <a:prstClr val="black"/>
              </a:solidFill>
            </a:endParaRPr>
          </a:p>
          <a:p>
            <a:pPr marL="179388" lvl="1" indent="-179388" fontAlgn="base">
              <a:lnSpc>
                <a:spcPct val="11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altLang="fr-FR" dirty="0" smtClean="0">
                <a:solidFill>
                  <a:schemeClr val="tx1"/>
                </a:solidFill>
              </a:rPr>
              <a:t>Conclusion</a:t>
            </a:r>
            <a:endParaRPr lang="fr-FR" altLang="fr-FR" dirty="0">
              <a:solidFill>
                <a:schemeClr val="tx1"/>
              </a:solidFill>
            </a:endParaRPr>
          </a:p>
          <a:p>
            <a:pPr marL="452438" lvl="2" indent="-273050" fontAlgn="base"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924550" algn="ctr"/>
              </a:tabLst>
              <a:defRPr/>
            </a:pPr>
            <a:r>
              <a:rPr lang="fr-FR" altLang="fr-FR" sz="1600" dirty="0" smtClean="0">
                <a:solidFill>
                  <a:prstClr val="black"/>
                </a:solidFill>
              </a:rPr>
              <a:t>Avec </a:t>
            </a:r>
            <a:r>
              <a:rPr lang="fr-FR" altLang="fr-FR" sz="1600" dirty="0">
                <a:solidFill>
                  <a:prstClr val="black"/>
                </a:solidFill>
              </a:rPr>
              <a:t>un </a:t>
            </a:r>
            <a:r>
              <a:rPr lang="fr-FR" altLang="fr-FR" sz="1600" dirty="0" smtClean="0">
                <a:solidFill>
                  <a:prstClr val="black"/>
                </a:solidFill>
              </a:rPr>
              <a:t>bloc de 15L </a:t>
            </a:r>
            <a:r>
              <a:rPr lang="fr-FR" altLang="fr-FR" sz="1600" dirty="0">
                <a:solidFill>
                  <a:prstClr val="black"/>
                </a:solidFill>
              </a:rPr>
              <a:t>à 60m on est presque dans </a:t>
            </a:r>
            <a:r>
              <a:rPr lang="fr-FR" altLang="fr-FR" sz="1600" dirty="0" smtClean="0">
                <a:solidFill>
                  <a:prstClr val="black"/>
                </a:solidFill>
              </a:rPr>
              <a:t>les mêmes conditions qu’avec </a:t>
            </a:r>
            <a:r>
              <a:rPr lang="fr-FR" altLang="fr-FR" sz="1600" dirty="0">
                <a:solidFill>
                  <a:prstClr val="black"/>
                </a:solidFill>
              </a:rPr>
              <a:t>un </a:t>
            </a:r>
            <a:r>
              <a:rPr lang="fr-FR" altLang="fr-FR" sz="1600" dirty="0" smtClean="0">
                <a:solidFill>
                  <a:prstClr val="black"/>
                </a:solidFill>
              </a:rPr>
              <a:t>bloc 12L </a:t>
            </a:r>
            <a:r>
              <a:rPr lang="fr-FR" altLang="fr-FR" sz="1600" dirty="0">
                <a:solidFill>
                  <a:prstClr val="black"/>
                </a:solidFill>
              </a:rPr>
              <a:t>à </a:t>
            </a:r>
            <a:r>
              <a:rPr lang="fr-FR" altLang="fr-FR" sz="1600" dirty="0" smtClean="0">
                <a:solidFill>
                  <a:prstClr val="black"/>
                </a:solidFill>
              </a:rPr>
              <a:t>40m</a:t>
            </a:r>
          </a:p>
          <a:p>
            <a:pPr marL="452438" lvl="2" indent="-273050" fontAlgn="base"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924550" algn="ctr"/>
              </a:tabLst>
              <a:defRPr/>
            </a:pPr>
            <a:r>
              <a:rPr lang="fr-FR" altLang="fr-FR" sz="1600" dirty="0" smtClean="0">
                <a:solidFill>
                  <a:prstClr val="black"/>
                </a:solidFill>
              </a:rPr>
              <a:t>Les </a:t>
            </a:r>
            <a:r>
              <a:rPr lang="fr-FR" altLang="fr-FR" sz="1600" dirty="0">
                <a:solidFill>
                  <a:prstClr val="black"/>
                </a:solidFill>
              </a:rPr>
              <a:t>plongées au-delà de 40m sont des plongées </a:t>
            </a:r>
            <a:r>
              <a:rPr lang="fr-FR" altLang="fr-FR" sz="1600" dirty="0" smtClean="0">
                <a:solidFill>
                  <a:prstClr val="black"/>
                </a:solidFill>
              </a:rPr>
              <a:t>« engagées »</a:t>
            </a:r>
            <a:endParaRPr lang="fr-FR" altLang="fr-FR" sz="1600" dirty="0">
              <a:solidFill>
                <a:prstClr val="black"/>
              </a:solidFill>
            </a:endParaRPr>
          </a:p>
          <a:p>
            <a:pPr marL="452438" lvl="2" indent="-273050" fontAlgn="base"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924550" algn="ctr"/>
              </a:tabLst>
              <a:defRPr/>
            </a:pPr>
            <a:r>
              <a:rPr lang="fr-FR" altLang="fr-FR" sz="1600" dirty="0" smtClean="0">
                <a:solidFill>
                  <a:prstClr val="black"/>
                </a:solidFill>
              </a:rPr>
              <a:t>Il </a:t>
            </a:r>
            <a:r>
              <a:rPr lang="fr-FR" altLang="fr-FR" sz="1600" dirty="0">
                <a:solidFill>
                  <a:prstClr val="black"/>
                </a:solidFill>
              </a:rPr>
              <a:t>faut les planifier et s’y tenir si on ne veut pas avoir de mauvaises </a:t>
            </a:r>
            <a:r>
              <a:rPr lang="fr-FR" altLang="fr-FR" sz="1600" dirty="0" smtClean="0">
                <a:solidFill>
                  <a:prstClr val="black"/>
                </a:solidFill>
              </a:rPr>
              <a:t>surprises</a:t>
            </a:r>
            <a:endParaRPr lang="fr-FR" altLang="fr-FR" sz="1600" dirty="0">
              <a:solidFill>
                <a:prstClr val="black"/>
              </a:solidFill>
            </a:endParaRPr>
          </a:p>
          <a:p>
            <a:pPr marL="452438" lvl="2" indent="-273050" fontAlgn="base"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924550" algn="ctr"/>
              </a:tabLst>
              <a:defRPr/>
            </a:pPr>
            <a:endParaRPr lang="fr-FR" altLang="fr-FR" sz="1600" dirty="0">
              <a:solidFill>
                <a:prstClr val="black"/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694A6-B23A-4AB7-95AF-AA33E8E8BBC4}" type="datetime1">
              <a:rPr lang="fr-FR" smtClean="0"/>
              <a:t>18/03/2023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4217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1" y="286604"/>
            <a:ext cx="10527272" cy="762268"/>
          </a:xfrm>
        </p:spPr>
        <p:txBody>
          <a:bodyPr>
            <a:normAutofit/>
          </a:bodyPr>
          <a:lstStyle/>
          <a:p>
            <a:r>
              <a:rPr lang="fr-FR" sz="3600" dirty="0" smtClean="0"/>
              <a:t>Rappel des principes de sécurité de l’autonomie au </a:t>
            </a:r>
            <a:r>
              <a:rPr lang="fr-FR" sz="3600" dirty="0" err="1" smtClean="0"/>
              <a:t>niv</a:t>
            </a:r>
            <a:r>
              <a:rPr lang="fr-FR" sz="3600" dirty="0" smtClean="0"/>
              <a:t>. 2 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06230" y="1201271"/>
            <a:ext cx="9949450" cy="5065058"/>
          </a:xfrm>
        </p:spPr>
        <p:txBody>
          <a:bodyPr/>
          <a:lstStyle/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altLang="fr-FR" dirty="0" smtClean="0">
                <a:solidFill>
                  <a:schemeClr val="tx1"/>
                </a:solidFill>
              </a:rPr>
              <a:t>Pour </a:t>
            </a:r>
            <a:r>
              <a:rPr lang="fr-FR" altLang="fr-FR" dirty="0">
                <a:solidFill>
                  <a:schemeClr val="tx1"/>
                </a:solidFill>
              </a:rPr>
              <a:t>une plongée dans la zone des 20m</a:t>
            </a: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738813" algn="ctr"/>
              </a:tabLst>
              <a:defRPr/>
            </a:pPr>
            <a:r>
              <a:rPr lang="fr-FR" altLang="fr-FR" sz="1600" dirty="0">
                <a:solidFill>
                  <a:prstClr val="black"/>
                </a:solidFill>
              </a:rPr>
              <a:t>Communications</a:t>
            </a: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738813" algn="ctr"/>
              </a:tabLst>
              <a:defRPr/>
            </a:pPr>
            <a:r>
              <a:rPr lang="fr-FR" altLang="fr-FR" sz="1600" dirty="0" err="1" smtClean="0">
                <a:solidFill>
                  <a:prstClr val="black"/>
                </a:solidFill>
              </a:rPr>
              <a:t>Mi-pression</a:t>
            </a:r>
            <a:r>
              <a:rPr lang="fr-FR" altLang="fr-FR" sz="1600" dirty="0" smtClean="0">
                <a:solidFill>
                  <a:prstClr val="black"/>
                </a:solidFill>
              </a:rPr>
              <a:t> </a:t>
            </a:r>
            <a:r>
              <a:rPr lang="fr-FR" altLang="fr-FR" sz="1600" dirty="0">
                <a:solidFill>
                  <a:prstClr val="black"/>
                </a:solidFill>
              </a:rPr>
              <a:t>(100 bar)</a:t>
            </a: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738813" algn="ctr"/>
              </a:tabLst>
              <a:defRPr/>
            </a:pPr>
            <a:r>
              <a:rPr lang="fr-FR" altLang="fr-FR" sz="1600" dirty="0">
                <a:solidFill>
                  <a:prstClr val="black"/>
                </a:solidFill>
              </a:rPr>
              <a:t>Parcours</a:t>
            </a: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738813" algn="ctr"/>
              </a:tabLst>
              <a:defRPr/>
            </a:pPr>
            <a:r>
              <a:rPr lang="fr-FR" altLang="fr-FR" sz="1600" dirty="0">
                <a:solidFill>
                  <a:prstClr val="black"/>
                </a:solidFill>
              </a:rPr>
              <a:t>Adaptation de la </a:t>
            </a:r>
            <a:r>
              <a:rPr lang="fr-FR" altLang="fr-FR" sz="1600" dirty="0" smtClean="0">
                <a:solidFill>
                  <a:prstClr val="black"/>
                </a:solidFill>
              </a:rPr>
              <a:t>profondeur </a:t>
            </a:r>
            <a:r>
              <a:rPr lang="fr-FR" altLang="fr-FR" sz="1600" dirty="0">
                <a:solidFill>
                  <a:prstClr val="black"/>
                </a:solidFill>
              </a:rPr>
              <a:t>et du parcours</a:t>
            </a: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738813" algn="ctr"/>
              </a:tabLst>
              <a:defRPr/>
            </a:pPr>
            <a:r>
              <a:rPr lang="fr-FR" altLang="fr-FR" sz="1600" dirty="0">
                <a:solidFill>
                  <a:prstClr val="black"/>
                </a:solidFill>
              </a:rPr>
              <a:t>Réserve (50 bar</a:t>
            </a:r>
            <a:r>
              <a:rPr lang="fr-FR" altLang="fr-FR" sz="1600" dirty="0" smtClean="0">
                <a:solidFill>
                  <a:prstClr val="black"/>
                </a:solidFill>
              </a:rPr>
              <a:t>)</a:t>
            </a: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738813" algn="ctr"/>
              </a:tabLst>
              <a:defRPr/>
            </a:pPr>
            <a:endParaRPr lang="fr-FR" altLang="fr-FR" b="1" dirty="0">
              <a:solidFill>
                <a:srgbClr val="FF0000"/>
              </a:solidFill>
              <a:ea typeface="MS PGothic" panose="020B0600070205080204" pitchFamily="34" charset="-128"/>
            </a:endParaRPr>
          </a:p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altLang="fr-FR" dirty="0">
                <a:solidFill>
                  <a:schemeClr val="tx1"/>
                </a:solidFill>
              </a:rPr>
              <a:t>La plongée en autonomie au niveau 2 c’est quasiment toujours une plongée </a:t>
            </a:r>
            <a:r>
              <a:rPr lang="fr-FR" altLang="fr-FR" b="1" dirty="0">
                <a:solidFill>
                  <a:schemeClr val="tx1"/>
                </a:solidFill>
              </a:rPr>
              <a:t>sans palier</a:t>
            </a:r>
            <a:r>
              <a:rPr lang="fr-FR" altLang="fr-FR" dirty="0">
                <a:solidFill>
                  <a:schemeClr val="tx1"/>
                </a:solidFill>
              </a:rPr>
              <a:t>, donc la sécurité pour l’autonomie c’est la réserve de 50 bar</a:t>
            </a:r>
          </a:p>
          <a:p>
            <a:pPr>
              <a:lnSpc>
                <a:spcPct val="100000"/>
              </a:lnSpc>
            </a:pP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694A6-B23A-4AB7-95AF-AA33E8E8BBC4}" type="datetime1">
              <a:rPr lang="fr-FR" smtClean="0"/>
              <a:t>18/03/2023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417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1" y="286604"/>
            <a:ext cx="10527272" cy="762268"/>
          </a:xfrm>
        </p:spPr>
        <p:txBody>
          <a:bodyPr>
            <a:normAutofit/>
          </a:bodyPr>
          <a:lstStyle/>
          <a:p>
            <a:r>
              <a:rPr lang="fr-FR" sz="3600" dirty="0" smtClean="0"/>
              <a:t>Principes de sécurité de l’autonomie au </a:t>
            </a:r>
            <a:r>
              <a:rPr lang="fr-FR" sz="3600" dirty="0" err="1" smtClean="0"/>
              <a:t>niv</a:t>
            </a:r>
            <a:r>
              <a:rPr lang="fr-FR" sz="3600" dirty="0" smtClean="0"/>
              <a:t>. 3 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06230" y="1201271"/>
            <a:ext cx="9949450" cy="5065058"/>
          </a:xfrm>
        </p:spPr>
        <p:txBody>
          <a:bodyPr/>
          <a:lstStyle/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altLang="fr-FR" dirty="0" smtClean="0">
                <a:solidFill>
                  <a:schemeClr val="tx1"/>
                </a:solidFill>
              </a:rPr>
              <a:t>Pour </a:t>
            </a:r>
            <a:r>
              <a:rPr lang="fr-FR" altLang="fr-FR" dirty="0">
                <a:solidFill>
                  <a:schemeClr val="tx1"/>
                </a:solidFill>
              </a:rPr>
              <a:t>une plongée dans la zone </a:t>
            </a:r>
            <a:r>
              <a:rPr lang="fr-FR" altLang="fr-FR" dirty="0" smtClean="0">
                <a:solidFill>
                  <a:schemeClr val="tx1"/>
                </a:solidFill>
              </a:rPr>
              <a:t>des </a:t>
            </a:r>
            <a:r>
              <a:rPr lang="fr-FR" altLang="fr-FR" b="1" dirty="0">
                <a:solidFill>
                  <a:schemeClr val="tx1"/>
                </a:solidFill>
              </a:rPr>
              <a:t>40m jusqu’à la zone des 60m </a:t>
            </a: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738813" algn="ctr"/>
              </a:tabLst>
              <a:defRPr/>
            </a:pPr>
            <a:r>
              <a:rPr lang="fr-FR" altLang="fr-FR" sz="1600" dirty="0">
                <a:solidFill>
                  <a:prstClr val="black"/>
                </a:solidFill>
              </a:rPr>
              <a:t>Communications</a:t>
            </a: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597150" algn="l"/>
              </a:tabLst>
              <a:defRPr/>
            </a:pPr>
            <a:r>
              <a:rPr lang="fr-FR" altLang="fr-FR" sz="1600" dirty="0" err="1" smtClean="0">
                <a:solidFill>
                  <a:prstClr val="black"/>
                </a:solidFill>
              </a:rPr>
              <a:t>Mi-pression</a:t>
            </a:r>
            <a:r>
              <a:rPr lang="fr-FR" altLang="fr-FR" sz="1600" dirty="0" smtClean="0">
                <a:solidFill>
                  <a:prstClr val="black"/>
                </a:solidFill>
              </a:rPr>
              <a:t> </a:t>
            </a:r>
            <a:r>
              <a:rPr lang="fr-FR" altLang="fr-FR" sz="1600" dirty="0">
                <a:solidFill>
                  <a:prstClr val="black"/>
                </a:solidFill>
              </a:rPr>
              <a:t>(100 </a:t>
            </a:r>
            <a:r>
              <a:rPr lang="fr-FR" altLang="fr-FR" sz="1600" dirty="0" smtClean="0">
                <a:solidFill>
                  <a:prstClr val="black"/>
                </a:solidFill>
              </a:rPr>
              <a:t>b)	</a:t>
            </a:r>
            <a:r>
              <a:rPr lang="fr-FR" altLang="fr-FR" sz="1600" b="1" dirty="0" smtClean="0">
                <a:solidFill>
                  <a:prstClr val="black"/>
                </a:solidFill>
              </a:rPr>
              <a:t>120 b</a:t>
            </a:r>
            <a:endParaRPr lang="fr-FR" altLang="fr-FR" sz="1600" b="1" dirty="0">
              <a:solidFill>
                <a:prstClr val="black"/>
              </a:solidFill>
            </a:endParaRP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738813" algn="ctr"/>
              </a:tabLst>
              <a:defRPr/>
            </a:pPr>
            <a:r>
              <a:rPr lang="fr-FR" altLang="fr-FR" sz="1600" dirty="0">
                <a:solidFill>
                  <a:prstClr val="black"/>
                </a:solidFill>
              </a:rPr>
              <a:t>Parcours</a:t>
            </a: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738813" algn="ctr"/>
              </a:tabLst>
              <a:defRPr/>
            </a:pPr>
            <a:r>
              <a:rPr lang="fr-FR" altLang="fr-FR" sz="1600" dirty="0">
                <a:solidFill>
                  <a:prstClr val="black"/>
                </a:solidFill>
              </a:rPr>
              <a:t>Adaptation de la </a:t>
            </a:r>
            <a:r>
              <a:rPr lang="fr-FR" altLang="fr-FR" sz="1600" dirty="0" smtClean="0">
                <a:solidFill>
                  <a:prstClr val="black"/>
                </a:solidFill>
              </a:rPr>
              <a:t>profondeur </a:t>
            </a:r>
            <a:r>
              <a:rPr lang="fr-FR" altLang="fr-FR" sz="1600" dirty="0">
                <a:solidFill>
                  <a:prstClr val="black"/>
                </a:solidFill>
              </a:rPr>
              <a:t>et du parcours</a:t>
            </a: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236788" algn="l"/>
              </a:tabLst>
              <a:defRPr/>
            </a:pPr>
            <a:r>
              <a:rPr lang="fr-FR" altLang="fr-FR" sz="1600" dirty="0">
                <a:solidFill>
                  <a:prstClr val="black"/>
                </a:solidFill>
              </a:rPr>
              <a:t>Réserve (50 </a:t>
            </a:r>
            <a:r>
              <a:rPr lang="fr-FR" altLang="fr-FR" sz="1600" dirty="0" smtClean="0">
                <a:solidFill>
                  <a:prstClr val="black"/>
                </a:solidFill>
              </a:rPr>
              <a:t>b)	</a:t>
            </a:r>
            <a:r>
              <a:rPr lang="fr-FR" altLang="fr-FR" sz="1600" b="1" dirty="0" smtClean="0">
                <a:solidFill>
                  <a:prstClr val="black"/>
                </a:solidFill>
              </a:rPr>
              <a:t>80 b</a:t>
            </a:r>
          </a:p>
          <a:p>
            <a:pPr marL="452438" lvl="2" indent="-273050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CD052D"/>
              </a:buClr>
              <a:buSzPct val="100000"/>
              <a:buFont typeface="Wingdings" panose="05000000000000000000" pitchFamily="2" charset="2"/>
              <a:buChar char="§"/>
              <a:tabLst>
                <a:tab pos="2693988" algn="ctr"/>
                <a:tab pos="4124325" algn="ctr"/>
                <a:tab pos="5738813" algn="ctr"/>
              </a:tabLst>
              <a:defRPr/>
            </a:pPr>
            <a:endParaRPr lang="fr-FR" altLang="fr-FR" b="1" dirty="0">
              <a:solidFill>
                <a:srgbClr val="FF0000"/>
              </a:solidFill>
              <a:ea typeface="MS PGothic" panose="020B0600070205080204" pitchFamily="34" charset="-128"/>
            </a:endParaRPr>
          </a:p>
          <a:p>
            <a:pPr marL="179388" lvl="1" indent="-179388" fontAlgn="base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r>
              <a:rPr lang="fr-FR" altLang="fr-FR" dirty="0" smtClean="0">
                <a:solidFill>
                  <a:schemeClr val="tx1"/>
                </a:solidFill>
              </a:rPr>
              <a:t>La </a:t>
            </a:r>
            <a:r>
              <a:rPr lang="fr-FR" altLang="fr-FR" dirty="0">
                <a:solidFill>
                  <a:schemeClr val="tx1"/>
                </a:solidFill>
              </a:rPr>
              <a:t>plongée en autonomie au niveau 3 c’est quasiment toujours une plongée </a:t>
            </a:r>
            <a:r>
              <a:rPr lang="fr-FR" altLang="fr-FR" b="1" dirty="0">
                <a:solidFill>
                  <a:schemeClr val="tx1"/>
                </a:solidFill>
              </a:rPr>
              <a:t>avec palier</a:t>
            </a:r>
            <a:r>
              <a:rPr lang="fr-FR" altLang="fr-FR" dirty="0">
                <a:solidFill>
                  <a:schemeClr val="tx1"/>
                </a:solidFill>
              </a:rPr>
              <a:t>, donc la sécurité passe par en une bonne planification de la plongée et son respect</a:t>
            </a:r>
          </a:p>
          <a:p>
            <a:pPr marL="179388" lvl="1" indent="-179388" fontAlgn="base">
              <a:lnSpc>
                <a:spcPct val="80000"/>
              </a:lnSpc>
              <a:spcBef>
                <a:spcPct val="20000"/>
              </a:spcBef>
              <a:spcAft>
                <a:spcPts val="200"/>
              </a:spcAft>
              <a:buClr>
                <a:srgbClr val="003770"/>
              </a:buClr>
              <a:buSzPct val="100000"/>
              <a:buFont typeface="Arial" panose="020B0604020202020204" pitchFamily="34" charset="0"/>
              <a:buChar char="•"/>
              <a:tabLst>
                <a:tab pos="3321050" algn="ctr"/>
                <a:tab pos="5737225" algn="ctr"/>
              </a:tabLst>
              <a:defRPr/>
            </a:pPr>
            <a:endParaRPr lang="fr-FR" altLang="fr-FR" dirty="0">
              <a:solidFill>
                <a:schemeClr val="tx1"/>
              </a:solidFill>
            </a:endParaRP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694A6-B23A-4AB7-95AF-AA33E8E8BBC4}" type="datetime1">
              <a:rPr lang="fr-FR" smtClean="0"/>
              <a:t>18/03/2023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7</a:t>
            </a:fld>
            <a:endParaRPr lang="fr-FR"/>
          </a:p>
        </p:txBody>
      </p:sp>
      <p:sp>
        <p:nvSpPr>
          <p:cNvPr id="7" name="Flèche droite 6"/>
          <p:cNvSpPr/>
          <p:nvPr/>
        </p:nvSpPr>
        <p:spPr>
          <a:xfrm>
            <a:off x="3335038" y="1955260"/>
            <a:ext cx="409660" cy="18482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 droite 7"/>
          <p:cNvSpPr/>
          <p:nvPr/>
        </p:nvSpPr>
        <p:spPr>
          <a:xfrm>
            <a:off x="2925378" y="2894075"/>
            <a:ext cx="409660" cy="18482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585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1" y="286604"/>
            <a:ext cx="10527272" cy="762268"/>
          </a:xfrm>
        </p:spPr>
        <p:txBody>
          <a:bodyPr>
            <a:normAutofit/>
          </a:bodyPr>
          <a:lstStyle/>
          <a:p>
            <a:r>
              <a:rPr lang="fr-FR" sz="3600" dirty="0" smtClean="0"/>
              <a:t>Cas pratique des plongées au niveau 3 </a:t>
            </a:r>
            <a:endParaRPr lang="fr-FR" sz="36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694A6-B23A-4AB7-95AF-AA33E8E8BBC4}" type="datetime1">
              <a:rPr lang="fr-FR" smtClean="0"/>
              <a:t>18/03/2023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8</a:t>
            </a:fld>
            <a:endParaRPr lang="fr-FR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498060" y="1233557"/>
            <a:ext cx="8842441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Plongée </a:t>
            </a: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normale </a:t>
            </a: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en autonomie au niveau 3 </a:t>
            </a: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à </a:t>
            </a: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20m avec un bloc de 15L à </a:t>
            </a: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200b</a:t>
            </a:r>
            <a:endParaRPr lang="fr-FR" altLang="fr-FR" sz="1800" b="1" dirty="0">
              <a:solidFill>
                <a:srgbClr val="333399"/>
              </a:solidFill>
              <a:ea typeface="MS PGothic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r-FR" altLang="fr-FR" sz="1800" b="1" dirty="0">
              <a:solidFill>
                <a:srgbClr val="333399"/>
              </a:solidFill>
              <a:ea typeface="MS PGothic" panose="020B0600070205080204" pitchFamily="34" charset="-128"/>
            </a:endParaRPr>
          </a:p>
          <a:p>
            <a:pPr marL="719138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r-FR" altLang="fr-FR" sz="1800" b="1" dirty="0" smtClean="0">
              <a:solidFill>
                <a:srgbClr val="333399"/>
              </a:solidFill>
              <a:ea typeface="MS PGothic" panose="020B0600070205080204" pitchFamily="34" charset="-128"/>
            </a:endParaRPr>
          </a:p>
          <a:p>
            <a:pPr marL="719138" eaLnBrk="1" hangingPunct="1">
              <a:lnSpc>
                <a:spcPct val="80000"/>
              </a:lnSpc>
              <a:spcBef>
                <a:spcPct val="0"/>
              </a:spcBef>
              <a:buFontTx/>
              <a:buNone/>
              <a:tabLst>
                <a:tab pos="5738813" algn="l"/>
              </a:tabLst>
            </a:pP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Début </a:t>
            </a: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de </a:t>
            </a: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la plongée	Fin </a:t>
            </a: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de la plongée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D1E8B48D-CD80-43C8-B4DF-890667B75651}"/>
              </a:ext>
            </a:extLst>
          </p:cNvPr>
          <p:cNvCxnSpPr/>
          <p:nvPr/>
        </p:nvCxnSpPr>
        <p:spPr>
          <a:xfrm>
            <a:off x="2687939" y="2642069"/>
            <a:ext cx="649288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45591B19-0E1C-425A-A354-FCEEA1E852F6}"/>
              </a:ext>
            </a:extLst>
          </p:cNvPr>
          <p:cNvCxnSpPr/>
          <p:nvPr/>
        </p:nvCxnSpPr>
        <p:spPr>
          <a:xfrm>
            <a:off x="3337228" y="2642069"/>
            <a:ext cx="142875" cy="10810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B658CEFF-D637-49EB-ACF4-6B8212B66EB1}"/>
              </a:ext>
            </a:extLst>
          </p:cNvPr>
          <p:cNvCxnSpPr/>
          <p:nvPr/>
        </p:nvCxnSpPr>
        <p:spPr>
          <a:xfrm>
            <a:off x="3480102" y="3723157"/>
            <a:ext cx="3744912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CD6BAEF8-BC53-4269-9A9D-AA8D91B508F2}"/>
              </a:ext>
            </a:extLst>
          </p:cNvPr>
          <p:cNvCxnSpPr/>
          <p:nvPr/>
        </p:nvCxnSpPr>
        <p:spPr>
          <a:xfrm flipV="1">
            <a:off x="7225014" y="2642069"/>
            <a:ext cx="503238" cy="10810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63843F86-6D38-421D-B0BD-C4CCD729B1A4}"/>
              </a:ext>
            </a:extLst>
          </p:cNvPr>
          <p:cNvCxnSpPr/>
          <p:nvPr/>
        </p:nvCxnSpPr>
        <p:spPr>
          <a:xfrm>
            <a:off x="7728253" y="2642069"/>
            <a:ext cx="649287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7" name="ZoneTexte 16"/>
          <p:cNvSpPr txBox="1">
            <a:spLocks noChangeArrowheads="1"/>
          </p:cNvSpPr>
          <p:nvPr/>
        </p:nvSpPr>
        <p:spPr bwMode="auto">
          <a:xfrm>
            <a:off x="2687940" y="3569169"/>
            <a:ext cx="633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/>
              <a:t>20m</a:t>
            </a:r>
            <a:endParaRPr lang="en-US" altLang="en-US" sz="1800"/>
          </a:p>
        </p:txBody>
      </p:sp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5077128" y="3362794"/>
            <a:ext cx="49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/>
              <a:t>40’</a:t>
            </a:r>
            <a:endParaRPr lang="en-US" altLang="en-US" sz="1800"/>
          </a:p>
        </p:txBody>
      </p:sp>
      <p:pic>
        <p:nvPicPr>
          <p:cNvPr id="19" name="Imag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7403" y="2422994"/>
            <a:ext cx="841375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Image 2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0103" y="3799357"/>
            <a:ext cx="841375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Imag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328" y="3791419"/>
            <a:ext cx="841375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Image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853" y="2719857"/>
            <a:ext cx="841375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ZoneTexte 32"/>
          <p:cNvSpPr txBox="1">
            <a:spLocks noChangeArrowheads="1"/>
          </p:cNvSpPr>
          <p:nvPr/>
        </p:nvSpPr>
        <p:spPr bwMode="auto">
          <a:xfrm>
            <a:off x="7447264" y="4528020"/>
            <a:ext cx="23256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chemeClr val="accent6">
                    <a:lumMod val="75000"/>
                  </a:schemeClr>
                </a:solidFill>
              </a:rPr>
              <a:t>Consommation pour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chemeClr val="accent6">
                    <a:lumMod val="75000"/>
                  </a:schemeClr>
                </a:solidFill>
              </a:rPr>
              <a:t>remonter : &lt; 5 bar</a:t>
            </a:r>
            <a:endParaRPr lang="en-US" altLang="en-US" sz="1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857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1" y="286604"/>
            <a:ext cx="10527272" cy="762268"/>
          </a:xfrm>
        </p:spPr>
        <p:txBody>
          <a:bodyPr>
            <a:normAutofit/>
          </a:bodyPr>
          <a:lstStyle/>
          <a:p>
            <a:r>
              <a:rPr lang="fr-FR" sz="3600" dirty="0" smtClean="0"/>
              <a:t>Cas pratique des plongées au niveau 3 </a:t>
            </a:r>
            <a:endParaRPr lang="fr-FR" sz="36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694A6-B23A-4AB7-95AF-AA33E8E8BBC4}" type="datetime1">
              <a:rPr lang="fr-FR" smtClean="0"/>
              <a:t>18/03/2023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CLUB Ecole MOLITOR – Préparation Niveau 3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56BBE-7518-4323-BC78-4A446476B6FB}" type="slidenum">
              <a:rPr lang="fr-FR" smtClean="0"/>
              <a:t>9</a:t>
            </a:fld>
            <a:endParaRPr lang="fr-FR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498060" y="1233557"/>
            <a:ext cx="8842441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Plongée </a:t>
            </a: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normale </a:t>
            </a: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en autonomie au niveau 3 </a:t>
            </a: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à </a:t>
            </a: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4</a:t>
            </a: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0m </a:t>
            </a: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avec un bloc de 15L à </a:t>
            </a: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200b</a:t>
            </a:r>
            <a:endParaRPr lang="fr-FR" altLang="fr-FR" sz="1800" b="1" dirty="0">
              <a:solidFill>
                <a:srgbClr val="333399"/>
              </a:solidFill>
              <a:ea typeface="MS PGothic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r-FR" altLang="fr-FR" sz="1800" b="1" dirty="0">
              <a:solidFill>
                <a:srgbClr val="333399"/>
              </a:solidFill>
              <a:ea typeface="MS PGothic" panose="020B0600070205080204" pitchFamily="34" charset="-128"/>
            </a:endParaRPr>
          </a:p>
          <a:p>
            <a:pPr marL="719138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r-FR" altLang="fr-FR" sz="1800" b="1" dirty="0" smtClean="0">
              <a:solidFill>
                <a:srgbClr val="333399"/>
              </a:solidFill>
              <a:ea typeface="MS PGothic" panose="020B0600070205080204" pitchFamily="34" charset="-128"/>
            </a:endParaRPr>
          </a:p>
          <a:p>
            <a:pPr marL="719138" eaLnBrk="1" hangingPunct="1">
              <a:lnSpc>
                <a:spcPct val="80000"/>
              </a:lnSpc>
              <a:spcBef>
                <a:spcPct val="0"/>
              </a:spcBef>
              <a:buFontTx/>
              <a:buNone/>
              <a:tabLst>
                <a:tab pos="5738813" algn="l"/>
              </a:tabLst>
            </a:pP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Début </a:t>
            </a: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de </a:t>
            </a:r>
            <a:r>
              <a:rPr lang="fr-FR" altLang="fr-FR" sz="1800" b="1" dirty="0" smtClean="0">
                <a:solidFill>
                  <a:srgbClr val="333399"/>
                </a:solidFill>
                <a:ea typeface="MS PGothic" panose="020B0600070205080204" pitchFamily="34" charset="-128"/>
              </a:rPr>
              <a:t>la plongée	Fin </a:t>
            </a:r>
            <a:r>
              <a:rPr lang="fr-FR" altLang="fr-FR" sz="1800" b="1" dirty="0">
                <a:solidFill>
                  <a:srgbClr val="333399"/>
                </a:solidFill>
                <a:ea typeface="MS PGothic" panose="020B0600070205080204" pitchFamily="34" charset="-128"/>
              </a:rPr>
              <a:t>de la plongée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1CB7F028-F56E-400B-854D-0DCDD3C02C7A}"/>
              </a:ext>
            </a:extLst>
          </p:cNvPr>
          <p:cNvCxnSpPr/>
          <p:nvPr/>
        </p:nvCxnSpPr>
        <p:spPr>
          <a:xfrm>
            <a:off x="3385869" y="2544796"/>
            <a:ext cx="142875" cy="1081088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32E1D9BE-62CE-4735-8FFB-547762881F36}"/>
              </a:ext>
            </a:extLst>
          </p:cNvPr>
          <p:cNvCxnSpPr/>
          <p:nvPr/>
        </p:nvCxnSpPr>
        <p:spPr>
          <a:xfrm>
            <a:off x="2736580" y="2544796"/>
            <a:ext cx="649288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995CD97E-48EF-42AB-AA9E-AB6479FB11CE}"/>
              </a:ext>
            </a:extLst>
          </p:cNvPr>
          <p:cNvCxnSpPr/>
          <p:nvPr/>
        </p:nvCxnSpPr>
        <p:spPr>
          <a:xfrm>
            <a:off x="3385869" y="2544796"/>
            <a:ext cx="142875" cy="1081088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DB3A9E06-C190-45C4-A1BE-7A91DC5E20B9}"/>
              </a:ext>
            </a:extLst>
          </p:cNvPr>
          <p:cNvCxnSpPr/>
          <p:nvPr/>
        </p:nvCxnSpPr>
        <p:spPr>
          <a:xfrm>
            <a:off x="3673206" y="4705384"/>
            <a:ext cx="1871663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C9EB3635-5BF6-4154-A90F-3FDB89FAC5B3}"/>
              </a:ext>
            </a:extLst>
          </p:cNvPr>
          <p:cNvCxnSpPr/>
          <p:nvPr/>
        </p:nvCxnSpPr>
        <p:spPr>
          <a:xfrm flipV="1">
            <a:off x="7273655" y="2544796"/>
            <a:ext cx="503238" cy="1081088"/>
          </a:xfrm>
          <a:prstGeom prst="line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31ECCE55-D043-4A28-B31A-EF90C8C73F44}"/>
              </a:ext>
            </a:extLst>
          </p:cNvPr>
          <p:cNvCxnSpPr/>
          <p:nvPr/>
        </p:nvCxnSpPr>
        <p:spPr>
          <a:xfrm>
            <a:off x="7776894" y="2544796"/>
            <a:ext cx="649287" cy="0"/>
          </a:xfrm>
          <a:prstGeom prst="line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30" name="ZoneTexte 16">
            <a:extLst>
              <a:ext uri="{FF2B5EF4-FFF2-40B4-BE49-F238E27FC236}">
                <a16:creationId xmlns:a16="http://schemas.microsoft.com/office/drawing/2014/main" id="{23F43E64-11F4-4D66-9F49-879B6AED6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6581" y="3471896"/>
            <a:ext cx="633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fr-FR" altLang="en-US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20m</a:t>
            </a:r>
            <a:endParaRPr lang="en-US" altLang="en-US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31" name="Imag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044" y="2325721"/>
            <a:ext cx="841375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D615CEFD-0651-4D21-9C0D-B0B6E9568FB3}"/>
              </a:ext>
            </a:extLst>
          </p:cNvPr>
          <p:cNvCxnSpPr/>
          <p:nvPr/>
        </p:nvCxnSpPr>
        <p:spPr>
          <a:xfrm>
            <a:off x="3528743" y="3625884"/>
            <a:ext cx="144462" cy="107950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67890116-9D29-4644-B9B7-A9EF3FFE5BE6}"/>
              </a:ext>
            </a:extLst>
          </p:cNvPr>
          <p:cNvCxnSpPr/>
          <p:nvPr/>
        </p:nvCxnSpPr>
        <p:spPr>
          <a:xfrm>
            <a:off x="3539856" y="3635409"/>
            <a:ext cx="3744913" cy="0"/>
          </a:xfrm>
          <a:prstGeom prst="line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34" name="ZoneTexte 24"/>
          <p:cNvSpPr txBox="1">
            <a:spLocks noChangeArrowheads="1"/>
          </p:cNvSpPr>
          <p:nvPr/>
        </p:nvSpPr>
        <p:spPr bwMode="auto">
          <a:xfrm>
            <a:off x="4397106" y="4337084"/>
            <a:ext cx="492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rgbClr val="FFC000"/>
                </a:solidFill>
              </a:rPr>
              <a:t>20’</a:t>
            </a:r>
            <a:endParaRPr lang="en-US" altLang="en-US" sz="1800" dirty="0">
              <a:solidFill>
                <a:srgbClr val="FFC000"/>
              </a:solidFill>
            </a:endParaRPr>
          </a:p>
        </p:txBody>
      </p:sp>
      <p:sp>
        <p:nvSpPr>
          <p:cNvPr id="35" name="ZoneTexte 27"/>
          <p:cNvSpPr txBox="1">
            <a:spLocks noChangeArrowheads="1"/>
          </p:cNvSpPr>
          <p:nvPr/>
        </p:nvSpPr>
        <p:spPr bwMode="auto">
          <a:xfrm>
            <a:off x="2823893" y="4511710"/>
            <a:ext cx="6334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rgbClr val="FFC000"/>
                </a:solidFill>
              </a:rPr>
              <a:t>40m</a:t>
            </a:r>
            <a:endParaRPr lang="en-US" altLang="en-US" sz="1800" dirty="0">
              <a:solidFill>
                <a:srgbClr val="FFC000"/>
              </a:solidFill>
            </a:endParaRPr>
          </a:p>
        </p:txBody>
      </p: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2B8916FD-5FF9-4E6F-A6AE-C20B6BFCB226}"/>
              </a:ext>
            </a:extLst>
          </p:cNvPr>
          <p:cNvCxnSpPr/>
          <p:nvPr/>
        </p:nvCxnSpPr>
        <p:spPr>
          <a:xfrm flipV="1">
            <a:off x="5544869" y="3194084"/>
            <a:ext cx="720725" cy="151130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2C13838F-E66C-4009-8124-3FB942DDAFA0}"/>
              </a:ext>
            </a:extLst>
          </p:cNvPr>
          <p:cNvCxnSpPr/>
          <p:nvPr/>
        </p:nvCxnSpPr>
        <p:spPr>
          <a:xfrm>
            <a:off x="6265594" y="3192496"/>
            <a:ext cx="287337" cy="1588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93D7F72D-5E16-4FC6-BFD9-D0C4D5DEF10B}"/>
              </a:ext>
            </a:extLst>
          </p:cNvPr>
          <p:cNvCxnSpPr/>
          <p:nvPr/>
        </p:nvCxnSpPr>
        <p:spPr>
          <a:xfrm flipV="1">
            <a:off x="6552931" y="2859121"/>
            <a:ext cx="398463" cy="33655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23A40644-8D8C-4321-959A-1587DF34ADA5}"/>
              </a:ext>
            </a:extLst>
          </p:cNvPr>
          <p:cNvCxnSpPr/>
          <p:nvPr/>
        </p:nvCxnSpPr>
        <p:spPr>
          <a:xfrm flipV="1">
            <a:off x="6951394" y="2859121"/>
            <a:ext cx="1042987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1F41B815-7DF2-4B24-9390-9BDC9233DCEC}"/>
              </a:ext>
            </a:extLst>
          </p:cNvPr>
          <p:cNvCxnSpPr/>
          <p:nvPr/>
        </p:nvCxnSpPr>
        <p:spPr>
          <a:xfrm flipV="1">
            <a:off x="7980093" y="2544797"/>
            <a:ext cx="336550" cy="314325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67A42EC6-86D9-4F42-BC7C-EAA932E3EDDE}"/>
              </a:ext>
            </a:extLst>
          </p:cNvPr>
          <p:cNvCxnSpPr/>
          <p:nvPr/>
        </p:nvCxnSpPr>
        <p:spPr>
          <a:xfrm>
            <a:off x="8316644" y="2544796"/>
            <a:ext cx="649287" cy="0"/>
          </a:xfrm>
          <a:prstGeom prst="line">
            <a:avLst/>
          </a:prstGeom>
          <a:ln>
            <a:solidFill>
              <a:srgbClr val="F6C616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2" name="ZoneTexte 39"/>
          <p:cNvSpPr txBox="1">
            <a:spLocks noChangeArrowheads="1"/>
          </p:cNvSpPr>
          <p:nvPr/>
        </p:nvSpPr>
        <p:spPr bwMode="auto">
          <a:xfrm>
            <a:off x="6265021" y="2843246"/>
            <a:ext cx="3635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rgbClr val="FFC000"/>
                </a:solidFill>
              </a:rPr>
              <a:t>1’</a:t>
            </a:r>
            <a:endParaRPr lang="en-US" altLang="en-US" sz="1800" dirty="0">
              <a:solidFill>
                <a:srgbClr val="FFC000"/>
              </a:solidFill>
            </a:endParaRPr>
          </a:p>
        </p:txBody>
      </p:sp>
      <p:sp>
        <p:nvSpPr>
          <p:cNvPr id="43" name="ZoneTexte 40"/>
          <p:cNvSpPr txBox="1">
            <a:spLocks noChangeArrowheads="1"/>
          </p:cNvSpPr>
          <p:nvPr/>
        </p:nvSpPr>
        <p:spPr bwMode="auto">
          <a:xfrm>
            <a:off x="7413355" y="2517810"/>
            <a:ext cx="363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rgbClr val="FFC000"/>
                </a:solidFill>
              </a:rPr>
              <a:t>9’</a:t>
            </a:r>
            <a:endParaRPr lang="en-US" altLang="en-US" sz="1800" dirty="0">
              <a:solidFill>
                <a:srgbClr val="FFC000"/>
              </a:solidFill>
            </a:endParaRPr>
          </a:p>
        </p:txBody>
      </p:sp>
      <p:sp>
        <p:nvSpPr>
          <p:cNvPr id="44" name="ZoneTexte 41"/>
          <p:cNvSpPr txBox="1">
            <a:spLocks noChangeArrowheads="1"/>
          </p:cNvSpPr>
          <p:nvPr/>
        </p:nvSpPr>
        <p:spPr bwMode="auto">
          <a:xfrm>
            <a:off x="5689331" y="2887696"/>
            <a:ext cx="5048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rgbClr val="FFC000"/>
                </a:solidFill>
              </a:rPr>
              <a:t>6m</a:t>
            </a:r>
            <a:endParaRPr lang="en-US" altLang="en-US" sz="1800" dirty="0">
              <a:solidFill>
                <a:srgbClr val="FFC000"/>
              </a:solidFill>
            </a:endParaRPr>
          </a:p>
        </p:txBody>
      </p:sp>
      <p:sp>
        <p:nvSpPr>
          <p:cNvPr id="45" name="ZoneTexte 42"/>
          <p:cNvSpPr txBox="1">
            <a:spLocks noChangeArrowheads="1"/>
          </p:cNvSpPr>
          <p:nvPr/>
        </p:nvSpPr>
        <p:spPr bwMode="auto">
          <a:xfrm>
            <a:off x="6481493" y="2544796"/>
            <a:ext cx="5064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rgbClr val="FFC000"/>
                </a:solidFill>
              </a:rPr>
              <a:t>3m</a:t>
            </a:r>
            <a:endParaRPr lang="en-US" altLang="en-US" sz="1800" dirty="0">
              <a:solidFill>
                <a:srgbClr val="FFC000"/>
              </a:solidFill>
            </a:endParaRPr>
          </a:p>
        </p:txBody>
      </p:sp>
      <p:pic>
        <p:nvPicPr>
          <p:cNvPr id="46" name="Imag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1081" y="4773646"/>
            <a:ext cx="841375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" name="ZoneTexte 44"/>
          <p:cNvSpPr txBox="1">
            <a:spLocks noChangeArrowheads="1"/>
          </p:cNvSpPr>
          <p:nvPr/>
        </p:nvSpPr>
        <p:spPr bwMode="auto">
          <a:xfrm>
            <a:off x="7027592" y="5232997"/>
            <a:ext cx="492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>
                <a:solidFill>
                  <a:srgbClr val="FFC000"/>
                </a:solidFill>
              </a:rPr>
              <a:t>14’</a:t>
            </a:r>
            <a:endParaRPr lang="en-US" altLang="en-US" sz="1800" dirty="0">
              <a:solidFill>
                <a:srgbClr val="FFC000"/>
              </a:solidFill>
            </a:endParaRPr>
          </a:p>
        </p:txBody>
      </p:sp>
      <p:pic>
        <p:nvPicPr>
          <p:cNvPr id="48" name="Image 716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7681" y="4773647"/>
            <a:ext cx="862013" cy="96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" name="Image 716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1568" y="2657510"/>
            <a:ext cx="868362" cy="96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" name="ZoneTexte 49">
            <a:extLst>
              <a:ext uri="{FF2B5EF4-FFF2-40B4-BE49-F238E27FC236}">
                <a16:creationId xmlns:a16="http://schemas.microsoft.com/office/drawing/2014/main" id="{1E899F91-F032-45AD-88CF-8EF2780ADBFC}"/>
              </a:ext>
            </a:extLst>
          </p:cNvPr>
          <p:cNvSpPr txBox="1"/>
          <p:nvPr/>
        </p:nvSpPr>
        <p:spPr>
          <a:xfrm>
            <a:off x="5125769" y="3265521"/>
            <a:ext cx="4921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40’</a:t>
            </a:r>
            <a:endParaRPr lang="en-US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1" name="ZoneTexte 52"/>
          <p:cNvSpPr txBox="1">
            <a:spLocks noChangeArrowheads="1"/>
          </p:cNvSpPr>
          <p:nvPr/>
        </p:nvSpPr>
        <p:spPr bwMode="auto">
          <a:xfrm>
            <a:off x="7489555" y="5067334"/>
            <a:ext cx="23256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rgbClr val="FFC000"/>
                </a:solidFill>
              </a:rPr>
              <a:t>Consommation pour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r-FR" altLang="en-US" sz="1800" dirty="0">
                <a:solidFill>
                  <a:srgbClr val="FFC000"/>
                </a:solidFill>
              </a:rPr>
              <a:t>remonter : &gt; 30 bar</a:t>
            </a:r>
            <a:endParaRPr lang="en-US" altLang="en-US" sz="1800" dirty="0">
              <a:solidFill>
                <a:srgbClr val="FFC000"/>
              </a:solidFill>
            </a:endParaRP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98689CE0-D179-4FD8-A171-A764C309BC14}"/>
              </a:ext>
            </a:extLst>
          </p:cNvPr>
          <p:cNvSpPr txBox="1"/>
          <p:nvPr/>
        </p:nvSpPr>
        <p:spPr>
          <a:xfrm>
            <a:off x="7495906" y="4430747"/>
            <a:ext cx="2326278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Consommation pour </a:t>
            </a:r>
          </a:p>
          <a:p>
            <a:pPr>
              <a:defRPr/>
            </a:pPr>
            <a:r>
              <a:rPr lang="fr-FR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remonter : &lt; 5 bar</a:t>
            </a:r>
            <a:endParaRPr lang="en-US" dirty="0">
              <a:solidFill>
                <a:schemeClr val="accent6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663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5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42" grpId="0"/>
      <p:bldP spid="43" grpId="0"/>
      <p:bldP spid="44" grpId="0"/>
      <p:bldP spid="45" grpId="0"/>
      <p:bldP spid="47" grpId="0"/>
      <p:bldP spid="51" grpId="0"/>
    </p:bldLst>
  </p:timing>
</p:sld>
</file>

<file path=ppt/theme/theme1.xml><?xml version="1.0" encoding="utf-8"?>
<a:theme xmlns:a="http://schemas.openxmlformats.org/drawingml/2006/main" name="Rétrospective">
  <a:themeElements>
    <a:clrScheme name="Bleu 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3716</TotalTime>
  <Words>1176</Words>
  <Application>Microsoft Office PowerPoint</Application>
  <PresentationFormat>Grand écran</PresentationFormat>
  <Paragraphs>280</Paragraphs>
  <Slides>17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3" baseType="lpstr">
      <vt:lpstr>MS PGothic</vt:lpstr>
      <vt:lpstr>Arial</vt:lpstr>
      <vt:lpstr>Calibri</vt:lpstr>
      <vt:lpstr>Calibri Light</vt:lpstr>
      <vt:lpstr>Wingdings</vt:lpstr>
      <vt:lpstr>Rétrospective</vt:lpstr>
      <vt:lpstr>Club Ecole Molitor Préparation Niveau 3 Consommation d’air et autonomie </vt:lpstr>
      <vt:lpstr>Objectif du cours</vt:lpstr>
      <vt:lpstr>Causes possibles d’une panne d’air</vt:lpstr>
      <vt:lpstr>Rappels des principes de consommation du niveau 2</vt:lpstr>
      <vt:lpstr>Principes de consommation du niveau 3</vt:lpstr>
      <vt:lpstr>Rappel des principes de sécurité de l’autonomie au niv. 2 </vt:lpstr>
      <vt:lpstr>Principes de sécurité de l’autonomie au niv. 3 </vt:lpstr>
      <vt:lpstr>Cas pratique des plongées au niveau 3 </vt:lpstr>
      <vt:lpstr>Cas pratique des plongées au niveau 3 </vt:lpstr>
      <vt:lpstr>Cas pratique des plongées au niveau 3 </vt:lpstr>
      <vt:lpstr>Cas pratique des plongées au niveau 3 </vt:lpstr>
      <vt:lpstr>Cas pratique des plongées au niveau 3 </vt:lpstr>
      <vt:lpstr>Cas pratique des plongées au niveau 3 </vt:lpstr>
      <vt:lpstr>Cas pratique des plongées au niveau 3 </vt:lpstr>
      <vt:lpstr>Rappels sur l’essoufflement</vt:lpstr>
      <vt:lpstr>Facteurs influençant la consommation</vt:lpstr>
      <vt:lpstr>Conclusion</vt:lpstr>
    </vt:vector>
  </TitlesOfParts>
  <Company>Groupe SMA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Pierre DRAPIER</dc:creator>
  <cp:lastModifiedBy>Pierre DRAPIER</cp:lastModifiedBy>
  <cp:revision>102</cp:revision>
  <cp:lastPrinted>2022-11-25T15:49:59Z</cp:lastPrinted>
  <dcterms:created xsi:type="dcterms:W3CDTF">2022-08-29T15:52:42Z</dcterms:created>
  <dcterms:modified xsi:type="dcterms:W3CDTF">2023-03-18T10:10:05Z</dcterms:modified>
</cp:coreProperties>
</file>