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6" r:id="rId2"/>
    <p:sldId id="267" r:id="rId3"/>
    <p:sldId id="285" r:id="rId4"/>
    <p:sldId id="286" r:id="rId5"/>
    <p:sldId id="287" r:id="rId6"/>
    <p:sldId id="288" r:id="rId7"/>
  </p:sldIdLst>
  <p:sldSz cx="12192000" cy="6858000"/>
  <p:notesSz cx="6808788" cy="9940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erre DRAPIER" initials="PD" lastIdx="0" clrIdx="0">
    <p:extLst>
      <p:ext uri="{19B8F6BF-5375-455C-9EA6-DF929625EA0E}">
        <p15:presenceInfo xmlns:p15="http://schemas.microsoft.com/office/powerpoint/2012/main" userId="S-1-5-21-1191732254-1175475849-1539857752-84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616"/>
    <a:srgbClr val="FFE2B7"/>
    <a:srgbClr val="F11BAA"/>
    <a:srgbClr val="94A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54" autoAdjust="0"/>
  </p:normalViewPr>
  <p:slideViewPr>
    <p:cSldViewPr snapToGrid="0">
      <p:cViewPr varScale="1">
        <p:scale>
          <a:sx n="79" d="100"/>
          <a:sy n="79" d="100"/>
        </p:scale>
        <p:origin x="730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86"/>
    </p:cViewPr>
  </p:sorterViewPr>
  <p:notesViewPr>
    <p:cSldViewPr snapToGrid="0" showGuides="1">
      <p:cViewPr varScale="1">
        <p:scale>
          <a:sx n="84" d="100"/>
          <a:sy n="84" d="100"/>
        </p:scale>
        <p:origin x="3900" y="90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464AF-610F-4DA1-8629-5291CD50D37E}" type="datetimeFigureOut">
              <a:rPr lang="fr-FR" smtClean="0"/>
              <a:t>19/04/2023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E1792-96BA-4385-A5CB-FC3A6D0E8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004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E1792-96BA-4385-A5CB-FC3A6D0E868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575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E1792-96BA-4385-A5CB-FC3A6D0E868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34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4A36-1423-401E-A8FB-7752D6086C8E}" type="datetime1">
              <a:rPr lang="fr-FR" smtClean="0"/>
              <a:t>19/04/2023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64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68F-BE01-4B0F-9B2D-1C3930CB9769}" type="datetime1">
              <a:rPr lang="fr-FR" smtClean="0"/>
              <a:t>19/04/2023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64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B1E-362B-44FC-8190-4C4B9C243ED5}" type="datetime1">
              <a:rPr lang="fr-FR" smtClean="0"/>
              <a:t>19/04/2023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68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62268"/>
          </a:xfrm>
        </p:spPr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01271"/>
            <a:ext cx="10058400" cy="5065058"/>
          </a:xfrm>
        </p:spPr>
        <p:txBody>
          <a:bodyPr/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15/04/2023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CLUB Ecole MOLITOR – Préparation Niveau 3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60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15/04/2023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8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17444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138518"/>
            <a:ext cx="4937760" cy="473057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138519"/>
            <a:ext cx="4937760" cy="473057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15/04/2023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994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35373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15/04/2023</a:t>
            </a:r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62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15/04/2023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64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15/04/2023</a:t>
            </a:r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28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E27CB0-7863-4799-B902-F2C91B16426E}" type="datetime1">
              <a:rPr lang="fr-FR" smtClean="0"/>
              <a:t>19/04/2023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36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D52-9D5A-43D8-8B65-5F74F76DD682}" type="datetime1">
              <a:rPr lang="fr-FR" smtClean="0"/>
              <a:t>19/04/2023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45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84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35903"/>
            <a:ext cx="10058400" cy="47331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A7CC195-6A29-476E-AC4D-178B5B53A9B0}" type="datetime1">
              <a:rPr lang="fr-FR" smtClean="0"/>
              <a:t>19/04/2023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88720" y="1065492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84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80468" y="2260879"/>
            <a:ext cx="10058400" cy="183312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sz="5400" dirty="0" smtClean="0">
                <a:solidFill>
                  <a:schemeClr val="bg1"/>
                </a:solidFill>
              </a:rPr>
              <a:t>Club Ecole Molitor</a:t>
            </a:r>
            <a:r>
              <a:rPr lang="fr-FR" sz="4000" dirty="0" smtClean="0">
                <a:solidFill>
                  <a:schemeClr val="bg1"/>
                </a:solidFill>
              </a:rPr>
              <a:t/>
            </a:r>
            <a:br>
              <a:rPr lang="fr-FR" sz="4000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Préparation Niveau 3</a:t>
            </a:r>
            <a:br>
              <a:rPr lang="fr-FR" sz="40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Gestion de la décompression au sein d’une palanquée utilisant des moyens différents</a:t>
            </a:r>
            <a:endParaRPr lang="fr-FR" sz="7200" dirty="0">
              <a:solidFill>
                <a:schemeClr val="bg1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54289E3-7FFA-4883-B3D8-CD2F391C88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522" y="0"/>
            <a:ext cx="2059785" cy="206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30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73712"/>
          </a:xfrm>
        </p:spPr>
        <p:txBody>
          <a:bodyPr>
            <a:normAutofit/>
          </a:bodyPr>
          <a:lstStyle/>
          <a:p>
            <a:r>
              <a:rPr lang="fr-FR" sz="3600" dirty="0" smtClean="0"/>
              <a:t>Objectif du cours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082" y="1193980"/>
            <a:ext cx="10058401" cy="4195143"/>
          </a:xfrm>
        </p:spPr>
        <p:txBody>
          <a:bodyPr>
            <a:normAutofit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sz="2400" dirty="0" smtClean="0">
                <a:solidFill>
                  <a:schemeClr val="tx1"/>
                </a:solidFill>
              </a:rPr>
              <a:t>Eviter des situations confuses ou à risque liées à la coexistence de différents protocoles de désaturation au sein d’une même palanquée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2000" dirty="0" smtClean="0">
                <a:solidFill>
                  <a:prstClr val="black"/>
                </a:solidFill>
              </a:rPr>
              <a:t>Définir le protocole de désaturation avant de plonger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2000" dirty="0" smtClean="0">
                <a:solidFill>
                  <a:prstClr val="black"/>
                </a:solidFill>
              </a:rPr>
              <a:t>Rester Solidaire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2000" dirty="0" smtClean="0">
                <a:solidFill>
                  <a:prstClr val="black"/>
                </a:solidFill>
              </a:rPr>
              <a:t>Une seule vitesse de remontée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2000" dirty="0" smtClean="0">
                <a:solidFill>
                  <a:prstClr val="black"/>
                </a:solidFill>
              </a:rPr>
              <a:t>La désaturation la plus limitative s’impose à tout le groupe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58580" y="6459784"/>
            <a:ext cx="2472271" cy="365125"/>
          </a:xfrm>
        </p:spPr>
        <p:txBody>
          <a:bodyPr/>
          <a:lstStyle/>
          <a:p>
            <a:r>
              <a:rPr lang="fr-FR" dirty="0" smtClean="0"/>
              <a:t>15/04/2023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533" y="3905028"/>
            <a:ext cx="4296974" cy="201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0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332720" cy="762268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>Règle </a:t>
            </a:r>
            <a:r>
              <a:rPr lang="fr-FR" sz="4000" dirty="0" smtClean="0"/>
              <a:t>n°1</a:t>
            </a:r>
            <a:r>
              <a:rPr lang="fr-FR" sz="3600" dirty="0" smtClean="0"/>
              <a:t> : Définir le protocole de désaturation avant de plonger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6502" y="1201271"/>
            <a:ext cx="9961124" cy="5065058"/>
          </a:xfrm>
        </p:spPr>
        <p:txBody>
          <a:bodyPr>
            <a:noAutofit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Ne pas improviser un protocole de désaturation au fond ou au moment d’amorcer la remontée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endParaRPr lang="fr-FR" sz="1600" dirty="0">
              <a:solidFill>
                <a:prstClr val="black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Décider du protocole en commun accord avant la plongée en tenant compte :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sz="1600" dirty="0" smtClean="0">
                <a:solidFill>
                  <a:prstClr val="black"/>
                </a:solidFill>
              </a:rPr>
              <a:t>Des moyens de calcul de la désaturation de chaque membre de la palanquée (tables, ordinateurs)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sz="1600" dirty="0" smtClean="0">
                <a:solidFill>
                  <a:prstClr val="black"/>
                </a:solidFill>
              </a:rPr>
              <a:t>Des paramétrages effectués par chaque membre de la palanquée (paliers profonds,…)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sz="1600" dirty="0" smtClean="0">
                <a:solidFill>
                  <a:prstClr val="black"/>
                </a:solidFill>
              </a:rPr>
              <a:t>Des précédentes plongées effectuées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sz="1600" dirty="0" smtClean="0">
                <a:solidFill>
                  <a:prstClr val="black"/>
                </a:solidFill>
              </a:rPr>
              <a:t>Des prérogatives et de l’expérience des plongeurs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Nécessité </a:t>
            </a:r>
            <a:r>
              <a:rPr lang="fr-FR" dirty="0">
                <a:solidFill>
                  <a:schemeClr val="tx1"/>
                </a:solidFill>
              </a:rPr>
              <a:t>d’utiliser le mode planification des ordinateur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endParaRPr lang="fr-FR" sz="1600" dirty="0">
              <a:solidFill>
                <a:prstClr val="black"/>
              </a:solidFill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Chacun </a:t>
            </a:r>
            <a:r>
              <a:rPr lang="fr-FR" dirty="0">
                <a:solidFill>
                  <a:schemeClr val="tx1"/>
                </a:solidFill>
              </a:rPr>
              <a:t>doit vérifier que les paramètres décidés (temps, profondeurs) permettent une procédure de désaturation commune pour l’ensembles membres de la </a:t>
            </a:r>
            <a:r>
              <a:rPr lang="fr-FR" dirty="0" smtClean="0">
                <a:solidFill>
                  <a:schemeClr val="tx1"/>
                </a:solidFill>
              </a:rPr>
              <a:t>palanquée</a:t>
            </a:r>
          </a:p>
          <a:p>
            <a:pPr marL="452438" lvl="2" indent="-273050" fontAlgn="base">
              <a:lnSpc>
                <a:spcPct val="12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endParaRPr lang="fr-FR" sz="1600" dirty="0">
              <a:solidFill>
                <a:prstClr val="black"/>
              </a:solidFill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Des protocoles de désaturation trop éloignés des uns des autres doivent conduire à modifier les palanquées en concertation avec le directeur de plongée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15/05/2023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08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332720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Règle n°2 : Rester solidaires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6502" y="1201271"/>
            <a:ext cx="9961124" cy="5065058"/>
          </a:xfrm>
        </p:spPr>
        <p:txBody>
          <a:bodyPr>
            <a:normAutofit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sz="2400" dirty="0" smtClean="0">
                <a:solidFill>
                  <a:schemeClr val="tx1"/>
                </a:solidFill>
              </a:rPr>
              <a:t>Rester groupé(e)s depuis la mise à l’eau jusqu’au retour au bateau</a:t>
            </a: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sz="2400" dirty="0" smtClean="0">
                <a:solidFill>
                  <a:schemeClr val="tx1"/>
                </a:solidFill>
              </a:rPr>
              <a:t>La </a:t>
            </a:r>
            <a:r>
              <a:rPr lang="fr-FR" sz="2400" dirty="0">
                <a:solidFill>
                  <a:schemeClr val="tx1"/>
                </a:solidFill>
              </a:rPr>
              <a:t>p</a:t>
            </a:r>
            <a:r>
              <a:rPr lang="fr-FR" sz="2400" dirty="0" smtClean="0">
                <a:solidFill>
                  <a:schemeClr val="tx1"/>
                </a:solidFill>
              </a:rPr>
              <a:t>alanquée se définit comme un groupe de plongeur ayant les </a:t>
            </a:r>
            <a:r>
              <a:rPr lang="fr-FR" sz="2400" b="1" dirty="0" smtClean="0">
                <a:solidFill>
                  <a:schemeClr val="tx1"/>
                </a:solidFill>
              </a:rPr>
              <a:t>mêmes</a:t>
            </a:r>
            <a:r>
              <a:rPr lang="fr-FR" sz="2400" dirty="0" smtClean="0">
                <a:solidFill>
                  <a:schemeClr val="tx1"/>
                </a:solidFill>
              </a:rPr>
              <a:t> caractéristiques de </a:t>
            </a:r>
            <a:r>
              <a:rPr lang="fr-FR" sz="2400" b="1" dirty="0" smtClean="0">
                <a:solidFill>
                  <a:schemeClr val="tx1"/>
                </a:solidFill>
              </a:rPr>
              <a:t>trajet</a:t>
            </a:r>
            <a:r>
              <a:rPr lang="fr-FR" sz="2400" dirty="0" smtClean="0">
                <a:solidFill>
                  <a:schemeClr val="tx1"/>
                </a:solidFill>
              </a:rPr>
              <a:t>, de </a:t>
            </a:r>
            <a:r>
              <a:rPr lang="fr-FR" sz="2400" b="1" dirty="0" smtClean="0">
                <a:solidFill>
                  <a:schemeClr val="tx1"/>
                </a:solidFill>
              </a:rPr>
              <a:t>durée</a:t>
            </a:r>
            <a:r>
              <a:rPr lang="fr-FR" sz="2400" dirty="0" smtClean="0">
                <a:solidFill>
                  <a:schemeClr val="tx1"/>
                </a:solidFill>
              </a:rPr>
              <a:t> et de </a:t>
            </a:r>
            <a:r>
              <a:rPr lang="fr-FR" sz="2400" b="1" dirty="0" smtClean="0">
                <a:solidFill>
                  <a:schemeClr val="tx1"/>
                </a:solidFill>
              </a:rPr>
              <a:t>profondeur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15/05/2023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43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332720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Règle n°3 : Une seule vitesse de remontée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6502" y="1201271"/>
            <a:ext cx="9961124" cy="5065058"/>
          </a:xfrm>
        </p:spPr>
        <p:txBody>
          <a:bodyPr>
            <a:normAutofit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sz="2400" dirty="0" smtClean="0">
                <a:solidFill>
                  <a:schemeClr val="tx1"/>
                </a:solidFill>
              </a:rPr>
              <a:t>Si plusieurs vitesses de remontée, la plus </a:t>
            </a:r>
            <a:r>
              <a:rPr lang="fr-FR" sz="2400" b="1" dirty="0" smtClean="0">
                <a:solidFill>
                  <a:schemeClr val="tx1"/>
                </a:solidFill>
              </a:rPr>
              <a:t>lente</a:t>
            </a:r>
            <a:r>
              <a:rPr lang="fr-FR" sz="2400" dirty="0" smtClean="0">
                <a:solidFill>
                  <a:schemeClr val="tx1"/>
                </a:solidFill>
              </a:rPr>
              <a:t> s’impose</a:t>
            </a: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sz="2400" dirty="0" smtClean="0">
                <a:solidFill>
                  <a:schemeClr val="tx1"/>
                </a:solidFill>
              </a:rPr>
              <a:t>Une vitesse de l’ordre de 10 m/min convient le plus souvent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15/05/2023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86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332720" cy="762268"/>
          </a:xfrm>
        </p:spPr>
        <p:txBody>
          <a:bodyPr>
            <a:normAutofit fontScale="90000"/>
          </a:bodyPr>
          <a:lstStyle/>
          <a:p>
            <a:r>
              <a:rPr lang="fr-FR" sz="4000" dirty="0" smtClean="0"/>
              <a:t>Règle</a:t>
            </a:r>
            <a:r>
              <a:rPr lang="fr-FR" sz="3600" dirty="0" smtClean="0"/>
              <a:t> n°4 : La désaturation la plus limitative s’impose au groupe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6502" y="1201271"/>
            <a:ext cx="9961124" cy="5065058"/>
          </a:xfrm>
        </p:spPr>
        <p:txBody>
          <a:bodyPr>
            <a:normAutofit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sz="2400" dirty="0" smtClean="0">
                <a:solidFill>
                  <a:schemeClr val="tx1"/>
                </a:solidFill>
              </a:rPr>
              <a:t>Toute la palanquée doit effectuer les paliers les plus exigeants </a:t>
            </a: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sz="2400" dirty="0" smtClean="0">
                <a:solidFill>
                  <a:schemeClr val="tx1"/>
                </a:solidFill>
              </a:rPr>
              <a:t>La palanquée ne doit pas se dissocier au cours de la désaturation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15/05/2023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014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3704</TotalTime>
  <Words>333</Words>
  <Application>Microsoft Office PowerPoint</Application>
  <PresentationFormat>Grand écran</PresentationFormat>
  <Paragraphs>50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Rétrospective</vt:lpstr>
      <vt:lpstr>Club Ecole Molitor Préparation Niveau 3 Gestion de la décompression au sein d’une palanquée utilisant des moyens différents</vt:lpstr>
      <vt:lpstr>Objectif du cours</vt:lpstr>
      <vt:lpstr>Règle n°1 : Définir le protocole de désaturation avant de plonger</vt:lpstr>
      <vt:lpstr>Règle n°2 : Rester solidaires</vt:lpstr>
      <vt:lpstr>Règle n°3 : Une seule vitesse de remontée</vt:lpstr>
      <vt:lpstr>Règle n°4 : La désaturation la plus limitative s’impose au groupe</vt:lpstr>
    </vt:vector>
  </TitlesOfParts>
  <Company>Groupe SMA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DRAPIER</dc:creator>
  <cp:lastModifiedBy>Jean-Charles GUEGANOU</cp:lastModifiedBy>
  <cp:revision>118</cp:revision>
  <cp:lastPrinted>2022-11-25T15:49:59Z</cp:lastPrinted>
  <dcterms:created xsi:type="dcterms:W3CDTF">2022-08-29T15:52:42Z</dcterms:created>
  <dcterms:modified xsi:type="dcterms:W3CDTF">2023-04-19T07:25:46Z</dcterms:modified>
</cp:coreProperties>
</file>